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notesMasters/_rels/notes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notesSlides/_rels/notesSlide10.xml.rels" ContentType="application/vnd.openxmlformats-package.relationships+xml"/>
  <Override PartName="/ppt/notesSlides/notesSlide10.xml" ContentType="application/vnd.openxmlformats-officedocument.presentationml.notesSlide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_rels/slideLayout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6.xml.rels" ContentType="application/vnd.openxmlformats-package.relationships+xml"/>
  <Override PartName="/ppt/media/image9.png" ContentType="image/png"/>
  <Override PartName="/ppt/media/image7.jpeg" ContentType="image/jpeg"/>
  <Override PartName="/ppt/media/image1.png" ContentType="image/png"/>
  <Override PartName="/ppt/media/image2.png" ContentType="image/png"/>
  <Override PartName="/ppt/media/image4.jpeg" ContentType="image/jpeg"/>
  <Override PartName="/ppt/media/image5.png" ContentType="image/png"/>
  <Override PartName="/ppt/media/image3.jpeg" ContentType="image/jpeg"/>
  <Override PartName="/ppt/media/image21.png" ContentType="image/png"/>
  <Override PartName="/ppt/media/image6.jpeg" ContentType="image/jpeg"/>
  <Override PartName="/ppt/media/image8.png" ContentType="image/png"/>
  <Override PartName="/ppt/media/image10.jpeg" ContentType="image/jpeg"/>
  <Override PartName="/ppt/media/image11.jpeg" ContentType="image/jpe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media/image19.png" ContentType="image/png"/>
  <Override PartName="/ppt/media/image20.png" ContentType="image/png"/>
  <Override PartName="/ppt/media/image22.png" ContentType="image/png"/>
  <Override PartName="/ppt/media/image23.png" ContentType="image/png"/>
  <Override PartName="/ppt/media/image24.png" ContentType="image/png"/>
  <Override PartName="/ppt/media/image25.png" ContentType="image/png"/>
  <Override PartName="/ppt/media/image26.png" ContentType="image/png"/>
  <Override PartName="/ppt/media/image27.png" ContentType="image/png"/>
  <Override PartName="/ppt/media/image28.png" ContentType="image/png"/>
  <Override PartName="/ppt/_rels/presentation.xml.rels" ContentType="application/vnd.openxmlformats-package.relationships+xml"/>
  <Override PartName="/ppt/slides/slide9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x="10080625" cy="5670550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4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move the slide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56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57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58" name="PlaceHolder 4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59" name="PlaceHolder 5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60" name="PlaceHolder 6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64036CD4-C0E1-4498-8889-9BB59650C700}" type="slidenum">
              <a:rPr b="0" lang="en-US" sz="1400" spc="-1" strike="noStrike">
                <a:latin typeface="Times New Roman"/>
              </a:rPr>
              <a:t>1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PlaceHolder 1"/>
          <p:cNvSpPr>
            <a:spLocks noGrp="1"/>
          </p:cNvSpPr>
          <p:nvPr>
            <p:ph type="sldImg"/>
          </p:nvPr>
        </p:nvSpPr>
        <p:spPr>
          <a:xfrm>
            <a:off x="533520" y="763560"/>
            <a:ext cx="6702840" cy="3771000"/>
          </a:xfrm>
          <a:prstGeom prst="rect">
            <a:avLst/>
          </a:prstGeom>
        </p:spPr>
      </p:sp>
      <p:sp>
        <p:nvSpPr>
          <p:cNvPr id="290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6480" cy="452484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latin typeface="Arial"/>
            </a:endParaRPr>
          </a:p>
        </p:txBody>
      </p:sp>
      <p:sp>
        <p:nvSpPr>
          <p:cNvPr id="291" name="CustomShape 3"/>
          <p:cNvSpPr/>
          <p:nvPr/>
        </p:nvSpPr>
        <p:spPr>
          <a:xfrm>
            <a:off x="4399200" y="9555480"/>
            <a:ext cx="3371760" cy="501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 algn="r">
              <a:lnSpc>
                <a:spcPct val="100000"/>
              </a:lnSpc>
            </a:pPr>
            <a:fld id="{3FAE8971-DF4B-4679-81AE-09C88227D40E}" type="slidenum">
              <a:rPr b="0" lang="en-US" sz="1200" spc="-1" strike="noStrike">
                <a:solidFill>
                  <a:srgbClr val="000000"/>
                </a:solidFill>
                <a:latin typeface="Calibri"/>
                <a:ea typeface="+mn-ea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7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2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3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6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7" name="PlaceHolder 4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1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8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9" name="PlaceHolder 5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 type="body"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3" name="PlaceHolder 4"/>
          <p:cNvSpPr>
            <a:spLocks noGrp="1"/>
          </p:cNvSpPr>
          <p:nvPr>
            <p:ph type="body"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4" name="PlaceHolder 5"/>
          <p:cNvSpPr>
            <a:spLocks noGrp="1"/>
          </p:cNvSpPr>
          <p:nvPr>
            <p:ph type="body"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5" name="PlaceHolder 6"/>
          <p:cNvSpPr>
            <a:spLocks noGrp="1"/>
          </p:cNvSpPr>
          <p:nvPr>
            <p:ph type="body"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6" name="PlaceHolder 7"/>
          <p:cNvSpPr>
            <a:spLocks noGrp="1"/>
          </p:cNvSpPr>
          <p:nvPr>
            <p:ph type="body"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5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0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1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4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5" name="PlaceHolder 4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8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9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2" name="PlaceHolder 3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4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5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6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7" name="PlaceHolder 5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9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0" name="PlaceHolder 3"/>
          <p:cNvSpPr>
            <a:spLocks noGrp="1"/>
          </p:cNvSpPr>
          <p:nvPr>
            <p:ph type="body"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1" name="PlaceHolder 4"/>
          <p:cNvSpPr>
            <a:spLocks noGrp="1"/>
          </p:cNvSpPr>
          <p:nvPr>
            <p:ph type="body"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2" name="PlaceHolder 5"/>
          <p:cNvSpPr>
            <a:spLocks noGrp="1"/>
          </p:cNvSpPr>
          <p:nvPr>
            <p:ph type="body"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3" name="PlaceHolder 6"/>
          <p:cNvSpPr>
            <a:spLocks noGrp="1"/>
          </p:cNvSpPr>
          <p:nvPr>
            <p:ph type="body"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4" name="PlaceHolder 7"/>
          <p:cNvSpPr>
            <a:spLocks noGrp="1"/>
          </p:cNvSpPr>
          <p:nvPr>
            <p:ph type="body"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Relationship Id="rId9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2" descr=""/>
          <p:cNvPicPr/>
          <p:nvPr/>
        </p:nvPicPr>
        <p:blipFill>
          <a:blip r:embed="rId3"/>
          <a:stretch/>
        </p:blipFill>
        <p:spPr>
          <a:xfrm>
            <a:off x="0" y="0"/>
            <a:ext cx="10079640" cy="5669640"/>
          </a:xfrm>
          <a:prstGeom prst="rect">
            <a:avLst/>
          </a:prstGeom>
          <a:ln>
            <a:noFill/>
          </a:ln>
        </p:spPr>
      </p:pic>
      <p:grpSp>
        <p:nvGrpSpPr>
          <p:cNvPr id="39" name="Group 1"/>
          <p:cNvGrpSpPr/>
          <p:nvPr/>
        </p:nvGrpSpPr>
        <p:grpSpPr>
          <a:xfrm>
            <a:off x="-11880" y="0"/>
            <a:ext cx="9965520" cy="5669640"/>
            <a:chOff x="-11880" y="0"/>
            <a:chExt cx="9965520" cy="5669640"/>
          </a:xfrm>
        </p:grpSpPr>
        <p:grpSp>
          <p:nvGrpSpPr>
            <p:cNvPr id="40" name="Group 2"/>
            <p:cNvGrpSpPr/>
            <p:nvPr/>
          </p:nvGrpSpPr>
          <p:grpSpPr>
            <a:xfrm>
              <a:off x="-11880" y="0"/>
              <a:ext cx="1008360" cy="5669640"/>
              <a:chOff x="-11880" y="0"/>
              <a:chExt cx="1008360" cy="5669640"/>
            </a:xfrm>
          </p:grpSpPr>
          <p:sp>
            <p:nvSpPr>
              <p:cNvPr id="41" name="CustomShape 3"/>
              <p:cNvSpPr/>
              <p:nvPr/>
            </p:nvSpPr>
            <p:spPr>
              <a:xfrm>
                <a:off x="94680" y="3960"/>
                <a:ext cx="18720" cy="18025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2" name="CustomShape 4"/>
              <p:cNvSpPr/>
              <p:nvPr/>
            </p:nvSpPr>
            <p:spPr>
              <a:xfrm>
                <a:off x="27720" y="1799640"/>
                <a:ext cx="156600" cy="15660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3" name="CustomShape 5"/>
              <p:cNvSpPr/>
              <p:nvPr/>
            </p:nvSpPr>
            <p:spPr>
              <a:xfrm>
                <a:off x="23760" y="3324960"/>
                <a:ext cx="156600" cy="15516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4" name="CustomShape 6"/>
              <p:cNvSpPr/>
              <p:nvPr/>
            </p:nvSpPr>
            <p:spPr>
              <a:xfrm>
                <a:off x="165240" y="3960"/>
                <a:ext cx="304920" cy="1496520"/>
              </a:xfrm>
              <a:custGeom>
                <a:avLst/>
                <a:gdLst/>
                <a:ahLst/>
                <a:rect l="l" t="t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5" name="CustomShape 7"/>
              <p:cNvSpPr/>
              <p:nvPr/>
            </p:nvSpPr>
            <p:spPr>
              <a:xfrm>
                <a:off x="416160" y="1489680"/>
                <a:ext cx="156600" cy="15516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6" name="CustomShape 8"/>
              <p:cNvSpPr/>
              <p:nvPr/>
            </p:nvSpPr>
            <p:spPr>
              <a:xfrm>
                <a:off x="236160" y="3960"/>
                <a:ext cx="304920" cy="1181520"/>
              </a:xfrm>
              <a:custGeom>
                <a:avLst/>
                <a:gdLst/>
                <a:ahLst/>
                <a:rect l="l" t="t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7" name="CustomShape 9"/>
              <p:cNvSpPr/>
              <p:nvPr/>
            </p:nvSpPr>
            <p:spPr>
              <a:xfrm>
                <a:off x="451440" y="0"/>
                <a:ext cx="124920" cy="753840"/>
              </a:xfrm>
              <a:custGeom>
                <a:avLst/>
                <a:gdLst/>
                <a:ahLst/>
                <a:rect l="l" t="t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8" name="CustomShape 10"/>
              <p:cNvSpPr/>
              <p:nvPr/>
            </p:nvSpPr>
            <p:spPr>
              <a:xfrm>
                <a:off x="487080" y="1174680"/>
                <a:ext cx="156600" cy="15660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9" name="CustomShape 11"/>
              <p:cNvSpPr/>
              <p:nvPr/>
            </p:nvSpPr>
            <p:spPr>
              <a:xfrm>
                <a:off x="487080" y="747000"/>
                <a:ext cx="156600" cy="15660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0" name="CustomShape 12"/>
              <p:cNvSpPr/>
              <p:nvPr/>
            </p:nvSpPr>
            <p:spPr>
              <a:xfrm>
                <a:off x="530280" y="0"/>
                <a:ext cx="348120" cy="434880"/>
              </a:xfrm>
              <a:custGeom>
                <a:avLst/>
                <a:gdLst/>
                <a:ahLst/>
                <a:rect l="l" t="t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1" name="CustomShape 13"/>
              <p:cNvSpPr/>
              <p:nvPr/>
            </p:nvSpPr>
            <p:spPr>
              <a:xfrm>
                <a:off x="843840" y="404280"/>
                <a:ext cx="132840" cy="120960"/>
              </a:xfrm>
              <a:custGeom>
                <a:avLst/>
                <a:gdLst/>
                <a:ahLst/>
                <a:rect l="l" t="t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2" name="Line 14"/>
              <p:cNvSpPr/>
              <p:nvPr/>
            </p:nvSpPr>
            <p:spPr>
              <a:xfrm>
                <a:off x="-3240" y="7560"/>
                <a:ext cx="360" cy="360"/>
              </a:xfrm>
              <a:prstGeom prst="line">
                <a:avLst/>
              </a:prstGeom>
              <a:ln>
                <a:solidFill>
                  <a:srgbClr val="ffffff"/>
                </a:solidFill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3" name="CustomShape 15"/>
              <p:cNvSpPr/>
              <p:nvPr/>
            </p:nvSpPr>
            <p:spPr>
              <a:xfrm>
                <a:off x="7920" y="1489680"/>
                <a:ext cx="101160" cy="104040"/>
              </a:xfrm>
              <a:custGeom>
                <a:avLst/>
                <a:gdLst/>
                <a:ahLst/>
                <a:rect l="l" t="t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4" name="CustomShape 16"/>
              <p:cNvSpPr/>
              <p:nvPr/>
            </p:nvSpPr>
            <p:spPr>
              <a:xfrm>
                <a:off x="-7920" y="2935080"/>
                <a:ext cx="120960" cy="396720"/>
              </a:xfrm>
              <a:custGeom>
                <a:avLst/>
                <a:gdLst/>
                <a:ahLst/>
                <a:rect l="l" t="t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5" name="CustomShape 17"/>
              <p:cNvSpPr/>
              <p:nvPr/>
            </p:nvSpPr>
            <p:spPr>
              <a:xfrm>
                <a:off x="106200" y="1143360"/>
                <a:ext cx="117000" cy="392760"/>
              </a:xfrm>
              <a:custGeom>
                <a:avLst/>
                <a:gdLst/>
                <a:ahLst/>
                <a:rect l="l" t="t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6" name="CustomShape 18"/>
              <p:cNvSpPr/>
              <p:nvPr/>
            </p:nvSpPr>
            <p:spPr>
              <a:xfrm>
                <a:off x="169200" y="1529280"/>
                <a:ext cx="93600" cy="88200"/>
              </a:xfrm>
              <a:custGeom>
                <a:avLst/>
                <a:gdLst/>
                <a:ahLst/>
                <a:rect l="l" t="t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7" name="CustomShape 19"/>
              <p:cNvSpPr/>
              <p:nvPr/>
            </p:nvSpPr>
            <p:spPr>
              <a:xfrm>
                <a:off x="110160" y="3855240"/>
                <a:ext cx="18720" cy="18025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8" name="CustomShape 20"/>
              <p:cNvSpPr/>
              <p:nvPr/>
            </p:nvSpPr>
            <p:spPr>
              <a:xfrm>
                <a:off x="185040" y="4168800"/>
                <a:ext cx="304920" cy="1488600"/>
              </a:xfrm>
              <a:custGeom>
                <a:avLst/>
                <a:gdLst/>
                <a:ahLst/>
                <a:rect l="l" t="t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9" name="CustomShape 21"/>
              <p:cNvSpPr/>
              <p:nvPr/>
            </p:nvSpPr>
            <p:spPr>
              <a:xfrm>
                <a:off x="43200" y="3705480"/>
                <a:ext cx="156600" cy="15660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0" name="CustomShape 22"/>
              <p:cNvSpPr/>
              <p:nvPr/>
            </p:nvSpPr>
            <p:spPr>
              <a:xfrm>
                <a:off x="-11880" y="4653360"/>
                <a:ext cx="69840" cy="1004400"/>
              </a:xfrm>
              <a:custGeom>
                <a:avLst/>
                <a:gdLst/>
                <a:ahLst/>
                <a:rect l="l" t="t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1" name="CustomShape 23"/>
              <p:cNvSpPr/>
              <p:nvPr/>
            </p:nvSpPr>
            <p:spPr>
              <a:xfrm>
                <a:off x="435600" y="4024440"/>
                <a:ext cx="156600" cy="15516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2" name="CustomShape 24"/>
              <p:cNvSpPr/>
              <p:nvPr/>
            </p:nvSpPr>
            <p:spPr>
              <a:xfrm>
                <a:off x="255960" y="4483800"/>
                <a:ext cx="308520" cy="1177560"/>
              </a:xfrm>
              <a:custGeom>
                <a:avLst/>
                <a:gdLst/>
                <a:ahLst/>
                <a:rect l="l" t="t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3" name="CustomShape 25"/>
              <p:cNvSpPr/>
              <p:nvPr/>
            </p:nvSpPr>
            <p:spPr>
              <a:xfrm>
                <a:off x="471240" y="4915800"/>
                <a:ext cx="124920" cy="753840"/>
              </a:xfrm>
              <a:custGeom>
                <a:avLst/>
                <a:gdLst/>
                <a:ahLst/>
                <a:rect l="l" t="t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4" name="CustomShape 26"/>
              <p:cNvSpPr/>
              <p:nvPr/>
            </p:nvSpPr>
            <p:spPr>
              <a:xfrm>
                <a:off x="506520" y="4338360"/>
                <a:ext cx="156600" cy="15660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5" name="CustomShape 27"/>
              <p:cNvSpPr/>
              <p:nvPr/>
            </p:nvSpPr>
            <p:spPr>
              <a:xfrm>
                <a:off x="506520" y="4766040"/>
                <a:ext cx="156600" cy="15660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6" name="CustomShape 28"/>
              <p:cNvSpPr/>
              <p:nvPr/>
            </p:nvSpPr>
            <p:spPr>
              <a:xfrm>
                <a:off x="554040" y="5234760"/>
                <a:ext cx="344160" cy="426960"/>
              </a:xfrm>
              <a:custGeom>
                <a:avLst/>
                <a:gdLst/>
                <a:ahLst/>
                <a:rect l="l" t="t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7" name="CustomShape 29"/>
              <p:cNvSpPr/>
              <p:nvPr/>
            </p:nvSpPr>
            <p:spPr>
              <a:xfrm>
                <a:off x="867600" y="5144040"/>
                <a:ext cx="128880" cy="120960"/>
              </a:xfrm>
              <a:custGeom>
                <a:avLst/>
                <a:gdLst/>
                <a:ahLst/>
                <a:rect l="l" t="t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68" name="Group 30"/>
            <p:cNvGrpSpPr/>
            <p:nvPr/>
          </p:nvGrpSpPr>
          <p:grpSpPr>
            <a:xfrm>
              <a:off x="9396720" y="0"/>
              <a:ext cx="556920" cy="5661720"/>
              <a:chOff x="9396720" y="0"/>
              <a:chExt cx="556920" cy="5661720"/>
            </a:xfrm>
          </p:grpSpPr>
          <p:sp>
            <p:nvSpPr>
              <p:cNvPr id="69" name="CustomShape 31"/>
              <p:cNvSpPr/>
              <p:nvPr/>
            </p:nvSpPr>
            <p:spPr>
              <a:xfrm>
                <a:off x="9495360" y="0"/>
                <a:ext cx="344160" cy="423000"/>
              </a:xfrm>
              <a:custGeom>
                <a:avLst/>
                <a:gdLst/>
                <a:ahLst/>
                <a:rect l="l" t="t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0" name="CustomShape 32"/>
              <p:cNvSpPr/>
              <p:nvPr/>
            </p:nvSpPr>
            <p:spPr>
              <a:xfrm>
                <a:off x="9396720" y="392400"/>
                <a:ext cx="128880" cy="124920"/>
              </a:xfrm>
              <a:custGeom>
                <a:avLst/>
                <a:gdLst/>
                <a:ahLst/>
                <a:rect l="l" t="t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1" name="CustomShape 33"/>
              <p:cNvSpPr/>
              <p:nvPr/>
            </p:nvSpPr>
            <p:spPr>
              <a:xfrm>
                <a:off x="9617400" y="1273320"/>
                <a:ext cx="155160" cy="15660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2" name="CustomShape 34"/>
              <p:cNvSpPr/>
              <p:nvPr/>
            </p:nvSpPr>
            <p:spPr>
              <a:xfrm>
                <a:off x="9534600" y="4708440"/>
                <a:ext cx="245520" cy="953280"/>
              </a:xfrm>
              <a:custGeom>
                <a:avLst/>
                <a:gdLst/>
                <a:ahLst/>
                <a:rect l="l" t="t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3" name="CustomShape 35"/>
              <p:cNvSpPr/>
              <p:nvPr/>
            </p:nvSpPr>
            <p:spPr>
              <a:xfrm>
                <a:off x="9734040" y="4590360"/>
                <a:ext cx="128880" cy="127440"/>
              </a:xfrm>
              <a:custGeom>
                <a:avLst/>
                <a:gdLst/>
                <a:ahLst/>
                <a:rect l="l" t="t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4" name="CustomShape 36"/>
              <p:cNvSpPr/>
              <p:nvPr/>
            </p:nvSpPr>
            <p:spPr>
              <a:xfrm>
                <a:off x="9682920" y="3960"/>
                <a:ext cx="250920" cy="1276200"/>
              </a:xfrm>
              <a:custGeom>
                <a:avLst/>
                <a:gdLst/>
                <a:ahLst/>
                <a:rect l="l" t="t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5" name="CustomShape 37"/>
              <p:cNvSpPr/>
              <p:nvPr/>
            </p:nvSpPr>
            <p:spPr>
              <a:xfrm>
                <a:off x="9621360" y="4024440"/>
                <a:ext cx="155160" cy="15516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6" name="CustomShape 38"/>
              <p:cNvSpPr/>
              <p:nvPr/>
            </p:nvSpPr>
            <p:spPr>
              <a:xfrm>
                <a:off x="9459720" y="4172760"/>
                <a:ext cx="253440" cy="1488600"/>
              </a:xfrm>
              <a:custGeom>
                <a:avLst/>
                <a:gdLst/>
                <a:ahLst/>
                <a:rect l="l" t="t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7" name="CustomShape 39"/>
              <p:cNvSpPr/>
              <p:nvPr/>
            </p:nvSpPr>
            <p:spPr>
              <a:xfrm>
                <a:off x="9797040" y="5305680"/>
                <a:ext cx="156600" cy="15516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8" name="CustomShape 40"/>
              <p:cNvSpPr/>
              <p:nvPr/>
            </p:nvSpPr>
            <p:spPr>
              <a:xfrm>
                <a:off x="9871920" y="5454000"/>
                <a:ext cx="18720" cy="2077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</p:grpSp>
      <p:sp>
        <p:nvSpPr>
          <p:cNvPr id="79" name="PlaceHolder 4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80" name="PlaceHolder 4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image" Target="../media/image4.jpeg"/><Relationship Id="rId3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image" Target="../media/image20.png"/><Relationship Id="rId3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image" Target="../media/image23.png"/><Relationship Id="rId3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25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6.jpeg"/><Relationship Id="rId2" Type="http://schemas.openxmlformats.org/officeDocument/2006/relationships/image" Target="../media/image7.jpe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0.jpeg"/><Relationship Id="rId2" Type="http://schemas.openxmlformats.org/officeDocument/2006/relationships/image" Target="../media/image11.jpeg"/><Relationship Id="rId3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png"/><Relationship Id="rId3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CustomShape 1"/>
          <p:cNvSpPr/>
          <p:nvPr/>
        </p:nvSpPr>
        <p:spPr>
          <a:xfrm>
            <a:off x="0" y="0"/>
            <a:ext cx="10078200" cy="4296600"/>
          </a:xfrm>
          <a:custGeom>
            <a:avLst/>
            <a:gdLst/>
            <a:ahLst/>
            <a:rect l="l" t="t" r="r" b="b"/>
            <a:pathLst>
              <a:path w="28001" h="11685">
                <a:moveTo>
                  <a:pt x="0" y="11684"/>
                </a:moveTo>
                <a:cubicBezTo>
                  <a:pt x="0" y="7789"/>
                  <a:pt x="0" y="3895"/>
                  <a:pt x="0" y="0"/>
                </a:cubicBezTo>
                <a:cubicBezTo>
                  <a:pt x="9333" y="0"/>
                  <a:pt x="18667" y="0"/>
                  <a:pt x="28000" y="0"/>
                </a:cubicBezTo>
                <a:cubicBezTo>
                  <a:pt x="28000" y="3895"/>
                  <a:pt x="28000" y="7789"/>
                  <a:pt x="28000" y="11684"/>
                </a:cubicBezTo>
                <a:cubicBezTo>
                  <a:pt x="18667" y="11684"/>
                  <a:pt x="9333" y="11684"/>
                  <a:pt x="0" y="11684"/>
                </a:cubicBezTo>
              </a:path>
            </a:pathLst>
          </a:cu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2" name="CustomShape 2"/>
          <p:cNvSpPr/>
          <p:nvPr/>
        </p:nvSpPr>
        <p:spPr>
          <a:xfrm>
            <a:off x="199800" y="4251960"/>
            <a:ext cx="2175120" cy="162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By: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John Hani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Mohamed Nashaat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Mostafa Ahmed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Zeyad Emad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163" name="CustomShape 3"/>
          <p:cNvSpPr/>
          <p:nvPr/>
        </p:nvSpPr>
        <p:spPr>
          <a:xfrm>
            <a:off x="4735440" y="4389120"/>
            <a:ext cx="2945520" cy="1461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Under supervision of :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Dr. Eslam Amer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Eng. Menna Gamil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164" name="CustomShape 4"/>
          <p:cNvSpPr/>
          <p:nvPr/>
        </p:nvSpPr>
        <p:spPr>
          <a:xfrm>
            <a:off x="3731040" y="3443760"/>
            <a:ext cx="6600600" cy="944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ffffff"/>
                </a:solidFill>
                <a:latin typeface="Arial"/>
                <a:ea typeface="DejaVu Sans"/>
              </a:rPr>
              <a:t>Cyberbullying Detection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165" name="Picture 2" descr=""/>
          <p:cNvPicPr/>
          <p:nvPr/>
        </p:nvPicPr>
        <p:blipFill>
          <a:blip r:embed="rId2"/>
          <a:stretch/>
        </p:blipFill>
        <p:spPr>
          <a:xfrm>
            <a:off x="7861680" y="4586040"/>
            <a:ext cx="1991160" cy="9558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CustomShape 1"/>
          <p:cNvSpPr/>
          <p:nvPr/>
        </p:nvSpPr>
        <p:spPr>
          <a:xfrm>
            <a:off x="91440" y="270720"/>
            <a:ext cx="9041760" cy="1221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US" sz="2980" spc="-1" strike="noStrike" cap="all">
                <a:solidFill>
                  <a:srgbClr val="000000"/>
                </a:solidFill>
                <a:latin typeface="Tw Cen MT"/>
                <a:ea typeface="DejaVu Sans"/>
              </a:rPr>
              <a:t>Pre-processing text  (Noise Removal)</a:t>
            </a:r>
            <a:endParaRPr b="0" lang="en-US" sz="2980" spc="-1" strike="noStrike">
              <a:latin typeface="Arial"/>
            </a:endParaRPr>
          </a:p>
        </p:txBody>
      </p:sp>
      <p:grpSp>
        <p:nvGrpSpPr>
          <p:cNvPr id="220" name="Group 2"/>
          <p:cNvGrpSpPr/>
          <p:nvPr/>
        </p:nvGrpSpPr>
        <p:grpSpPr>
          <a:xfrm>
            <a:off x="771120" y="2103120"/>
            <a:ext cx="8189280" cy="2927520"/>
            <a:chOff x="771120" y="2103120"/>
            <a:chExt cx="8189280" cy="2927520"/>
          </a:xfrm>
        </p:grpSpPr>
        <p:sp>
          <p:nvSpPr>
            <p:cNvPr id="221" name="CustomShape 3"/>
            <p:cNvSpPr/>
            <p:nvPr/>
          </p:nvSpPr>
          <p:spPr>
            <a:xfrm>
              <a:off x="771120" y="2103120"/>
              <a:ext cx="6551280" cy="643320"/>
            </a:xfrm>
            <a:prstGeom prst="roundRect">
              <a:avLst>
                <a:gd name="adj" fmla="val 10000"/>
              </a:avLst>
            </a:prstGeom>
            <a:gradFill rotWithShape="0">
              <a:gsLst>
                <a:gs pos="0">
                  <a:schemeClr val="dk2">
                    <a:hueOff val="0"/>
                    <a:satOff val="0"/>
                    <a:lumOff val="0"/>
                    <a:alphaOff val="0"/>
                    <a:tint val="94000"/>
                    <a:satMod val="105000"/>
                    <a:lumMod val="102000"/>
                  </a:schemeClr>
                </a:gs>
                <a:gs pos="100000">
                  <a:schemeClr val="dk2">
                    <a:hueOff val="0"/>
                    <a:satOff val="0"/>
                    <a:lumOff val="0"/>
                    <a:alphaOff val="0"/>
                    <a:shade val="74000"/>
                    <a:satMod val="128000"/>
                    <a:lumMod val="100000"/>
                  </a:schemeClr>
                </a:gs>
              </a:gsLst>
              <a:lin ang="5400000"/>
            </a:gradFill>
            <a:ln>
              <a:noFill/>
            </a:ln>
            <a:effectLst>
              <a:outerShdw blurRad="40000" dir="5400000" dist="23000" rotWithShape="0">
                <a:srgbClr val="000000">
                  <a:alpha val="35000"/>
                </a:srgbClr>
              </a:outerShdw>
            </a:effectLst>
            <a:scene3d>
              <a:camera prst="orthographicFront"/>
              <a:lightRig dir="t" rig="flat"/>
            </a:scene3d>
            <a:sp3d prstMaterial="plastic">
              <a:bevelT w="120900" h="88900"/>
              <a:bevelB prst="angle" w="88900" h="31750"/>
            </a:sp3d>
          </p:spPr>
          <p:style>
            <a:lnRef idx="0"/>
            <a:fillRef idx="0"/>
            <a:effectRef idx="2"/>
            <a:fontRef idx="minor"/>
          </p:style>
          <p:txBody>
            <a:bodyPr lIns="83520" rIns="64800" tIns="83520" bIns="83880" anchor="ctr"/>
            <a:p>
              <a:pPr>
                <a:lnSpc>
                  <a:spcPct val="90000"/>
                </a:lnSpc>
                <a:spcAft>
                  <a:spcPts val="595"/>
                </a:spcAft>
              </a:pPr>
              <a:r>
                <a:rPr b="0" lang="en-US" sz="1700" spc="-1" strike="noStrike">
                  <a:solidFill>
                    <a:srgbClr val="ffffff"/>
                  </a:solidFill>
                  <a:latin typeface="Tw Cen MT"/>
                  <a:ea typeface="DejaVu Sans"/>
                </a:rPr>
                <a:t>Strip HTML</a:t>
              </a:r>
              <a:endParaRPr b="0" lang="en-US" sz="1700" spc="-1" strike="noStrike">
                <a:latin typeface="Arial"/>
              </a:endParaRPr>
            </a:p>
            <a:p>
              <a:pPr lvl="1" marL="114480" indent="-113400">
                <a:lnSpc>
                  <a:spcPct val="90000"/>
                </a:lnSpc>
                <a:spcAft>
                  <a:spcPts val="196"/>
                </a:spcAft>
                <a:buClr>
                  <a:srgbClr val="ffffff"/>
                </a:buClr>
                <a:buFont typeface="Symbol"/>
                <a:buChar char=""/>
              </a:pPr>
              <a:r>
                <a:rPr b="0" lang="en-US" sz="1300" spc="-1" strike="noStrike">
                  <a:solidFill>
                    <a:srgbClr val="ffffff"/>
                  </a:solidFill>
                  <a:latin typeface="Tw Cen MT"/>
                  <a:ea typeface="DejaVu Sans"/>
                </a:rPr>
                <a:t>	</a:t>
              </a:r>
              <a:r>
                <a:rPr b="0" lang="en-US" sz="1300" spc="-1" strike="noStrike">
                  <a:solidFill>
                    <a:srgbClr val="ffffff"/>
                  </a:solidFill>
                  <a:latin typeface="Tw Cen MT"/>
                  <a:ea typeface="DejaVu Sans"/>
                </a:rPr>
                <a:t>THIS IS A TEST MESSAGE \n</a:t>
              </a:r>
              <a:endParaRPr b="0" lang="en-US" sz="1300" spc="-1" strike="noStrike">
                <a:latin typeface="Arial"/>
              </a:endParaRPr>
            </a:p>
          </p:txBody>
        </p:sp>
        <p:sp>
          <p:nvSpPr>
            <p:cNvPr id="222" name="CustomShape 4"/>
            <p:cNvSpPr/>
            <p:nvPr/>
          </p:nvSpPr>
          <p:spPr>
            <a:xfrm>
              <a:off x="1319760" y="2864520"/>
              <a:ext cx="6551280" cy="643320"/>
            </a:xfrm>
            <a:prstGeom prst="roundRect">
              <a:avLst>
                <a:gd name="adj" fmla="val 10000"/>
              </a:avLst>
            </a:prstGeom>
            <a:gradFill rotWithShape="0">
              <a:gsLst>
                <a:gs pos="0">
                  <a:schemeClr val="dk2">
                    <a:hueOff val="0"/>
                    <a:satOff val="0"/>
                    <a:lumOff val="0"/>
                    <a:alphaOff val="0"/>
                    <a:tint val="94000"/>
                    <a:satMod val="105000"/>
                    <a:lumMod val="102000"/>
                  </a:schemeClr>
                </a:gs>
                <a:gs pos="100000">
                  <a:schemeClr val="dk2">
                    <a:hueOff val="0"/>
                    <a:satOff val="0"/>
                    <a:lumOff val="0"/>
                    <a:alphaOff val="0"/>
                    <a:shade val="74000"/>
                    <a:satMod val="128000"/>
                    <a:lumMod val="100000"/>
                  </a:schemeClr>
                </a:gs>
              </a:gsLst>
              <a:lin ang="5400000"/>
            </a:gradFill>
            <a:ln>
              <a:noFill/>
            </a:ln>
            <a:effectLst>
              <a:outerShdw blurRad="40000" dir="5400000" dist="23000" rotWithShape="0">
                <a:srgbClr val="000000">
                  <a:alpha val="35000"/>
                </a:srgbClr>
              </a:outerShdw>
            </a:effectLst>
            <a:scene3d>
              <a:camera prst="orthographicFront"/>
              <a:lightRig dir="t" rig="flat"/>
            </a:scene3d>
            <a:sp3d prstMaterial="plastic">
              <a:bevelT w="120900" h="88900"/>
              <a:bevelB prst="angle" w="88900" h="31750"/>
            </a:sp3d>
          </p:spPr>
          <p:style>
            <a:lnRef idx="0"/>
            <a:fillRef idx="0"/>
            <a:effectRef idx="2"/>
            <a:fontRef idx="minor"/>
          </p:style>
          <p:txBody>
            <a:bodyPr lIns="83520" rIns="64800" tIns="83520" bIns="83880" anchor="ctr"/>
            <a:p>
              <a:pPr>
                <a:lnSpc>
                  <a:spcPct val="90000"/>
                </a:lnSpc>
                <a:spcAft>
                  <a:spcPts val="595"/>
                </a:spcAft>
              </a:pPr>
              <a:r>
                <a:rPr b="0" lang="en-US" sz="1700" spc="-1" strike="noStrike">
                  <a:solidFill>
                    <a:srgbClr val="ffffff"/>
                  </a:solidFill>
                  <a:latin typeface="Tw Cen MT"/>
                  <a:ea typeface="DejaVu Sans"/>
                </a:rPr>
                <a:t>Remove Encoding Parts</a:t>
              </a:r>
              <a:endParaRPr b="0" lang="en-US" sz="1700" spc="-1" strike="noStrike">
                <a:latin typeface="Arial"/>
              </a:endParaRPr>
            </a:p>
            <a:p>
              <a:pPr lvl="1" marL="114480" indent="-113400">
                <a:lnSpc>
                  <a:spcPct val="90000"/>
                </a:lnSpc>
                <a:spcAft>
                  <a:spcPts val="196"/>
                </a:spcAft>
                <a:buClr>
                  <a:srgbClr val="ffffff"/>
                </a:buClr>
                <a:buFont typeface="Symbol"/>
                <a:buChar char=""/>
              </a:pPr>
              <a:r>
                <a:rPr b="0" lang="en-US" sz="1300" spc="-1" strike="noStrike">
                  <a:solidFill>
                    <a:srgbClr val="ffffff"/>
                  </a:solidFill>
                  <a:latin typeface="Tw Cen MT"/>
                  <a:ea typeface="DejaVu Sans"/>
                </a:rPr>
                <a:t>	</a:t>
              </a:r>
              <a:r>
                <a:rPr b="0" lang="en-US" sz="1300" spc="-1" strike="noStrike">
                  <a:solidFill>
                    <a:srgbClr val="ffffff"/>
                  </a:solidFill>
                  <a:latin typeface="Tw Cen MT"/>
                  <a:ea typeface="DejaVu Sans"/>
                </a:rPr>
                <a:t>THIS IS A TEST MESSAGE</a:t>
              </a:r>
              <a:endParaRPr b="0" lang="en-US" sz="1300" spc="-1" strike="noStrike">
                <a:latin typeface="Arial"/>
              </a:endParaRPr>
            </a:p>
          </p:txBody>
        </p:sp>
        <p:sp>
          <p:nvSpPr>
            <p:cNvPr id="223" name="CustomShape 5"/>
            <p:cNvSpPr/>
            <p:nvPr/>
          </p:nvSpPr>
          <p:spPr>
            <a:xfrm>
              <a:off x="1860120" y="3625920"/>
              <a:ext cx="6551280" cy="643320"/>
            </a:xfrm>
            <a:prstGeom prst="roundRect">
              <a:avLst>
                <a:gd name="adj" fmla="val 10000"/>
              </a:avLst>
            </a:prstGeom>
            <a:gradFill rotWithShape="0">
              <a:gsLst>
                <a:gs pos="0">
                  <a:schemeClr val="dk2">
                    <a:hueOff val="0"/>
                    <a:satOff val="0"/>
                    <a:lumOff val="0"/>
                    <a:alphaOff val="0"/>
                    <a:tint val="94000"/>
                    <a:satMod val="105000"/>
                    <a:lumMod val="102000"/>
                  </a:schemeClr>
                </a:gs>
                <a:gs pos="100000">
                  <a:schemeClr val="dk2">
                    <a:hueOff val="0"/>
                    <a:satOff val="0"/>
                    <a:lumOff val="0"/>
                    <a:alphaOff val="0"/>
                    <a:shade val="74000"/>
                    <a:satMod val="128000"/>
                    <a:lumMod val="100000"/>
                  </a:schemeClr>
                </a:gs>
              </a:gsLst>
              <a:lin ang="5400000"/>
            </a:gradFill>
            <a:ln>
              <a:noFill/>
            </a:ln>
            <a:effectLst>
              <a:outerShdw blurRad="40000" dir="5400000" dist="23000" rotWithShape="0">
                <a:srgbClr val="000000">
                  <a:alpha val="35000"/>
                </a:srgbClr>
              </a:outerShdw>
            </a:effectLst>
            <a:scene3d>
              <a:camera prst="orthographicFront"/>
              <a:lightRig dir="t" rig="flat"/>
            </a:scene3d>
            <a:sp3d prstMaterial="plastic">
              <a:bevelT w="120900" h="88900"/>
              <a:bevelB prst="angle" w="88900" h="31750"/>
            </a:sp3d>
          </p:spPr>
          <p:style>
            <a:lnRef idx="0"/>
            <a:fillRef idx="0"/>
            <a:effectRef idx="2"/>
            <a:fontRef idx="minor"/>
          </p:style>
          <p:txBody>
            <a:bodyPr lIns="83520" rIns="64800" tIns="83520" bIns="83880" anchor="ctr"/>
            <a:p>
              <a:pPr>
                <a:lnSpc>
                  <a:spcPct val="90000"/>
                </a:lnSpc>
                <a:spcAft>
                  <a:spcPts val="595"/>
                </a:spcAft>
              </a:pPr>
              <a:r>
                <a:rPr b="0" lang="en-US" sz="1700" spc="-1" strike="noStrike">
                  <a:solidFill>
                    <a:srgbClr val="ffffff"/>
                  </a:solidFill>
                  <a:latin typeface="Tw Cen MT"/>
                  <a:ea typeface="DejaVu Sans"/>
                </a:rPr>
                <a:t>Lower Text</a:t>
              </a:r>
              <a:endParaRPr b="0" lang="en-US" sz="1700" spc="-1" strike="noStrike">
                <a:latin typeface="Arial"/>
              </a:endParaRPr>
            </a:p>
            <a:p>
              <a:pPr lvl="1" marL="114480" indent="-113400">
                <a:lnSpc>
                  <a:spcPct val="90000"/>
                </a:lnSpc>
                <a:spcAft>
                  <a:spcPts val="196"/>
                </a:spcAft>
                <a:buClr>
                  <a:srgbClr val="ffffff"/>
                </a:buClr>
                <a:buFont typeface="Symbol"/>
                <a:buChar char=""/>
              </a:pPr>
              <a:r>
                <a:rPr b="0" lang="en-US" sz="1300" spc="-1" strike="noStrike">
                  <a:solidFill>
                    <a:srgbClr val="ffffff"/>
                  </a:solidFill>
                  <a:latin typeface="Tw Cen MT"/>
                  <a:ea typeface="DejaVu Sans"/>
                </a:rPr>
                <a:t>	</a:t>
              </a:r>
              <a:r>
                <a:rPr b="0" lang="en-US" sz="1300" spc="-1" strike="noStrike">
                  <a:solidFill>
                    <a:srgbClr val="ffffff"/>
                  </a:solidFill>
                  <a:latin typeface="Tw Cen MT"/>
                  <a:ea typeface="DejaVu Sans"/>
                </a:rPr>
                <a:t>this is a test message</a:t>
              </a:r>
              <a:endParaRPr b="0" lang="en-US" sz="1300" spc="-1" strike="noStrike">
                <a:latin typeface="Arial"/>
              </a:endParaRPr>
            </a:p>
          </p:txBody>
        </p:sp>
        <p:sp>
          <p:nvSpPr>
            <p:cNvPr id="224" name="CustomShape 6"/>
            <p:cNvSpPr/>
            <p:nvPr/>
          </p:nvSpPr>
          <p:spPr>
            <a:xfrm>
              <a:off x="2409120" y="4387320"/>
              <a:ext cx="6551280" cy="643320"/>
            </a:xfrm>
            <a:prstGeom prst="roundRect">
              <a:avLst>
                <a:gd name="adj" fmla="val 10000"/>
              </a:avLst>
            </a:prstGeom>
            <a:gradFill rotWithShape="0">
              <a:gsLst>
                <a:gs pos="0">
                  <a:schemeClr val="dk2">
                    <a:hueOff val="0"/>
                    <a:satOff val="0"/>
                    <a:lumOff val="0"/>
                    <a:alphaOff val="0"/>
                    <a:tint val="94000"/>
                    <a:satMod val="105000"/>
                    <a:lumMod val="102000"/>
                  </a:schemeClr>
                </a:gs>
                <a:gs pos="100000">
                  <a:schemeClr val="dk2">
                    <a:hueOff val="0"/>
                    <a:satOff val="0"/>
                    <a:lumOff val="0"/>
                    <a:alphaOff val="0"/>
                    <a:shade val="74000"/>
                    <a:satMod val="128000"/>
                    <a:lumMod val="100000"/>
                  </a:schemeClr>
                </a:gs>
              </a:gsLst>
              <a:lin ang="5400000"/>
            </a:gradFill>
            <a:ln>
              <a:noFill/>
            </a:ln>
            <a:effectLst>
              <a:outerShdw blurRad="40000" dir="5400000" dist="23000" rotWithShape="0">
                <a:srgbClr val="000000">
                  <a:alpha val="35000"/>
                </a:srgbClr>
              </a:outerShdw>
            </a:effectLst>
            <a:scene3d>
              <a:camera prst="orthographicFront"/>
              <a:lightRig dir="t" rig="flat"/>
            </a:scene3d>
            <a:sp3d prstMaterial="plastic">
              <a:bevelT w="120900" h="88900"/>
              <a:bevelB prst="angle" w="88900" h="31750"/>
            </a:sp3d>
          </p:spPr>
          <p:style>
            <a:lnRef idx="0"/>
            <a:fillRef idx="0"/>
            <a:effectRef idx="2"/>
            <a:fontRef idx="minor"/>
          </p:style>
          <p:txBody>
            <a:bodyPr lIns="83520" rIns="64800" tIns="83520" bIns="83880" anchor="ctr"/>
            <a:p>
              <a:pPr>
                <a:lnSpc>
                  <a:spcPct val="90000"/>
                </a:lnSpc>
                <a:spcAft>
                  <a:spcPts val="595"/>
                </a:spcAft>
              </a:pPr>
              <a:r>
                <a:rPr b="0" lang="en-US" sz="1700" spc="-1" strike="noStrike">
                  <a:solidFill>
                    <a:srgbClr val="ffffff"/>
                  </a:solidFill>
                  <a:latin typeface="Tw Cen MT"/>
                  <a:ea typeface="DejaVu Sans"/>
                </a:rPr>
                <a:t>Tokenize Text</a:t>
              </a:r>
              <a:endParaRPr b="0" lang="en-US" sz="1700" spc="-1" strike="noStrike">
                <a:latin typeface="Arial"/>
              </a:endParaRPr>
            </a:p>
            <a:p>
              <a:pPr lvl="1" marL="114480" indent="-113400">
                <a:lnSpc>
                  <a:spcPct val="90000"/>
                </a:lnSpc>
                <a:spcAft>
                  <a:spcPts val="196"/>
                </a:spcAft>
                <a:buClr>
                  <a:srgbClr val="ffffff"/>
                </a:buClr>
                <a:buFont typeface="Symbol"/>
                <a:buChar char=""/>
              </a:pPr>
              <a:r>
                <a:rPr b="0" lang="en-US" sz="1300" spc="-1" strike="noStrike">
                  <a:solidFill>
                    <a:srgbClr val="ffffff"/>
                  </a:solidFill>
                  <a:latin typeface="Tw Cen MT"/>
                  <a:ea typeface="DejaVu Sans"/>
                </a:rPr>
                <a:t>	</a:t>
              </a:r>
              <a:r>
                <a:rPr b="0" lang="en-US" sz="1300" spc="-1" strike="noStrike">
                  <a:solidFill>
                    <a:srgbClr val="ffffff"/>
                  </a:solidFill>
                  <a:latin typeface="Tw Cen MT"/>
                  <a:ea typeface="DejaVu Sans"/>
                </a:rPr>
                <a:t>[this , is , a , test , message]</a:t>
              </a:r>
              <a:endParaRPr b="0" lang="en-US" sz="1300" spc="-1" strike="noStrike">
                <a:latin typeface="Arial"/>
              </a:endParaRPr>
            </a:p>
          </p:txBody>
        </p:sp>
        <p:sp>
          <p:nvSpPr>
            <p:cNvPr id="225" name="CustomShape 7"/>
            <p:cNvSpPr/>
            <p:nvPr/>
          </p:nvSpPr>
          <p:spPr>
            <a:xfrm>
              <a:off x="6904440" y="2596320"/>
              <a:ext cx="417600" cy="417600"/>
            </a:xfrm>
            <a:prstGeom prst="downArrow">
              <a:avLst>
                <a:gd name="adj1" fmla="val 55000"/>
                <a:gd name="adj2" fmla="val 45000"/>
              </a:avLst>
            </a:prstGeom>
            <a:solidFill>
              <a:schemeClr val="dk2">
                <a:alpha val="90000"/>
                <a:tint val="40000"/>
                <a:hueOff val="0"/>
                <a:satOff val="0"/>
                <a:lumOff val="0"/>
                <a:alphaOff val="0"/>
              </a:schemeClr>
            </a:solidFill>
            <a:ln>
              <a:solidFill>
                <a:schemeClr val="dk2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solidFill>
              <a:round/>
            </a:ln>
            <a:effectLst>
              <a:outerShdw blurRad="40000" dir="5400000" dist="23000" rotWithShape="0">
                <a:srgbClr val="000000">
                  <a:alpha val="35000"/>
                </a:srgbClr>
              </a:outerShdw>
            </a:effectLst>
            <a:scene3d>
              <a:camera prst="orthographicFront"/>
              <a:lightRig dir="t" rig="flat"/>
            </a:scene3d>
            <a:sp3d extrusionH="12700" z="190500" prstMaterial="plastic">
              <a:bevelT w="50800" h="50800"/>
            </a:sp3d>
          </p:spPr>
          <p:style>
            <a:lnRef idx="1"/>
            <a:fillRef idx="0"/>
            <a:effectRef idx="2"/>
            <a:fontRef idx="minor"/>
          </p:style>
        </p:sp>
        <p:sp>
          <p:nvSpPr>
            <p:cNvPr id="226" name="CustomShape 8"/>
            <p:cNvSpPr/>
            <p:nvPr/>
          </p:nvSpPr>
          <p:spPr>
            <a:xfrm>
              <a:off x="7453440" y="3357720"/>
              <a:ext cx="417600" cy="417600"/>
            </a:xfrm>
            <a:prstGeom prst="downArrow">
              <a:avLst>
                <a:gd name="adj1" fmla="val 55000"/>
                <a:gd name="adj2" fmla="val 45000"/>
              </a:avLst>
            </a:prstGeom>
            <a:solidFill>
              <a:schemeClr val="dk2">
                <a:alpha val="90000"/>
                <a:tint val="40000"/>
                <a:hueOff val="0"/>
                <a:satOff val="0"/>
                <a:lumOff val="0"/>
                <a:alphaOff val="0"/>
              </a:schemeClr>
            </a:solidFill>
            <a:ln>
              <a:solidFill>
                <a:schemeClr val="dk2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solidFill>
              <a:round/>
            </a:ln>
            <a:effectLst>
              <a:outerShdw blurRad="40000" dir="5400000" dist="23000" rotWithShape="0">
                <a:srgbClr val="000000">
                  <a:alpha val="35000"/>
                </a:srgbClr>
              </a:outerShdw>
            </a:effectLst>
            <a:scene3d>
              <a:camera prst="orthographicFront"/>
              <a:lightRig dir="t" rig="flat"/>
            </a:scene3d>
            <a:sp3d extrusionH="12700" z="190500" prstMaterial="plastic">
              <a:bevelT w="50800" h="50800"/>
            </a:sp3d>
          </p:spPr>
          <p:style>
            <a:lnRef idx="1"/>
            <a:fillRef idx="0"/>
            <a:effectRef idx="2"/>
            <a:fontRef idx="minor"/>
          </p:style>
        </p:sp>
        <p:sp>
          <p:nvSpPr>
            <p:cNvPr id="227" name="CustomShape 9"/>
            <p:cNvSpPr/>
            <p:nvPr/>
          </p:nvSpPr>
          <p:spPr>
            <a:xfrm>
              <a:off x="7993800" y="4119120"/>
              <a:ext cx="417600" cy="417600"/>
            </a:xfrm>
            <a:prstGeom prst="downArrow">
              <a:avLst>
                <a:gd name="adj1" fmla="val 55000"/>
                <a:gd name="adj2" fmla="val 45000"/>
              </a:avLst>
            </a:prstGeom>
            <a:solidFill>
              <a:schemeClr val="dk2">
                <a:alpha val="90000"/>
                <a:tint val="40000"/>
                <a:hueOff val="0"/>
                <a:satOff val="0"/>
                <a:lumOff val="0"/>
                <a:alphaOff val="0"/>
              </a:schemeClr>
            </a:solidFill>
            <a:ln>
              <a:solidFill>
                <a:schemeClr val="dk2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solidFill>
              <a:round/>
            </a:ln>
            <a:effectLst>
              <a:outerShdw blurRad="40000" dir="5400000" dist="23000" rotWithShape="0">
                <a:srgbClr val="000000">
                  <a:alpha val="35000"/>
                </a:srgbClr>
              </a:outerShdw>
            </a:effectLst>
            <a:scene3d>
              <a:camera prst="orthographicFront"/>
              <a:lightRig dir="t" rig="flat"/>
            </a:scene3d>
            <a:sp3d extrusionH="12700" z="190500" prstMaterial="plastic">
              <a:bevelT w="50800" h="50800"/>
            </a:sp3d>
          </p:spPr>
          <p:style>
            <a:lnRef idx="1"/>
            <a:fillRef idx="0"/>
            <a:effectRef idx="2"/>
            <a:fontRef idx="minor"/>
          </p:style>
        </p:sp>
      </p:grpSp>
      <p:grpSp>
        <p:nvGrpSpPr>
          <p:cNvPr id="228" name="Group 10"/>
          <p:cNvGrpSpPr/>
          <p:nvPr/>
        </p:nvGrpSpPr>
        <p:grpSpPr>
          <a:xfrm>
            <a:off x="0" y="0"/>
            <a:ext cx="36000" cy="36000"/>
            <a:chOff x="0" y="0"/>
            <a:chExt cx="36000" cy="36000"/>
          </a:xfrm>
        </p:grpSpPr>
      </p:grpSp>
      <p:sp>
        <p:nvSpPr>
          <p:cNvPr id="229" name="CustomShape 11"/>
          <p:cNvSpPr/>
          <p:nvPr/>
        </p:nvSpPr>
        <p:spPr>
          <a:xfrm>
            <a:off x="1611000" y="1371600"/>
            <a:ext cx="5246280" cy="392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990" spc="-1" strike="noStrike">
                <a:solidFill>
                  <a:srgbClr val="000000"/>
                </a:solidFill>
                <a:latin typeface="Tw Cen MT"/>
                <a:ea typeface="DejaVu Sans"/>
              </a:rPr>
              <a:t>&lt;h1&gt;THIS IS A TEST MESSAGE \N&lt;/h1&gt;</a:t>
            </a:r>
            <a:endParaRPr b="0" lang="en-US" sz="1990" spc="-1" strike="noStrike">
              <a:latin typeface="Arial"/>
            </a:endParaRPr>
          </a:p>
        </p:txBody>
      </p:sp>
      <p:pic>
        <p:nvPicPr>
          <p:cNvPr id="230" name="Picture 230" descr=""/>
          <p:cNvPicPr/>
          <p:nvPr/>
        </p:nvPicPr>
        <p:blipFill>
          <a:blip r:embed="rId1"/>
          <a:stretch/>
        </p:blipFill>
        <p:spPr>
          <a:xfrm>
            <a:off x="8138520" y="91440"/>
            <a:ext cx="1842120" cy="1462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5" dur="indefinite" restart="never" nodeType="tmRoot">
          <p:childTnLst>
            <p:seq>
              <p:cTn id="3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CustomShape 1"/>
          <p:cNvSpPr/>
          <p:nvPr/>
        </p:nvSpPr>
        <p:spPr>
          <a:xfrm>
            <a:off x="91440" y="91440"/>
            <a:ext cx="9041760" cy="1221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US" sz="2980" spc="-1" strike="noStrike" cap="all">
                <a:solidFill>
                  <a:srgbClr val="000000"/>
                </a:solidFill>
                <a:latin typeface="Tw Cen MT"/>
                <a:ea typeface="DejaVu Sans"/>
              </a:rPr>
              <a:t>Pre-processing cont. (normalization)</a:t>
            </a:r>
            <a:endParaRPr b="0" lang="en-US" sz="2980" spc="-1" strike="noStrike">
              <a:latin typeface="Arial"/>
            </a:endParaRPr>
          </a:p>
        </p:txBody>
      </p:sp>
      <p:grpSp>
        <p:nvGrpSpPr>
          <p:cNvPr id="232" name="Group 2"/>
          <p:cNvGrpSpPr/>
          <p:nvPr/>
        </p:nvGrpSpPr>
        <p:grpSpPr>
          <a:xfrm>
            <a:off x="61200" y="2082240"/>
            <a:ext cx="9813600" cy="3270960"/>
            <a:chOff x="61200" y="2082240"/>
            <a:chExt cx="9813600" cy="3270960"/>
          </a:xfrm>
        </p:grpSpPr>
        <p:sp>
          <p:nvSpPr>
            <p:cNvPr id="233" name="CustomShape 3"/>
            <p:cNvSpPr/>
            <p:nvPr/>
          </p:nvSpPr>
          <p:spPr>
            <a:xfrm rot="5400000">
              <a:off x="1089360" y="2787840"/>
              <a:ext cx="567360" cy="646560"/>
            </a:xfrm>
            <a:prstGeom prst="bentUpArrow">
              <a:avLst>
                <a:gd name="adj1" fmla="val 32840"/>
                <a:gd name="adj2" fmla="val 25000"/>
                <a:gd name="adj3" fmla="val 35780"/>
              </a:avLst>
            </a:prstGeom>
            <a:gradFill rotWithShape="0">
              <a:gsLst>
                <a:gs pos="0">
                  <a:schemeClr val="dk2">
                    <a:tint val="50000"/>
                    <a:hueOff val="0"/>
                    <a:satOff val="0"/>
                    <a:lumOff val="0"/>
                    <a:alphaOff val="0"/>
                    <a:tint val="94000"/>
                    <a:satMod val="105000"/>
                    <a:lumMod val="102000"/>
                  </a:schemeClr>
                </a:gs>
                <a:gs pos="100000">
                  <a:schemeClr val="dk2">
                    <a:tint val="50000"/>
                    <a:hueOff val="0"/>
                    <a:satOff val="0"/>
                    <a:lumOff val="0"/>
                    <a:alphaOff val="0"/>
                    <a:shade val="74000"/>
                    <a:satMod val="128000"/>
                    <a:lumMod val="100000"/>
                  </a:schemeClr>
                </a:gs>
              </a:gsLst>
              <a:lin ang="5400000"/>
            </a:gradFill>
            <a:ln>
              <a:noFill/>
            </a:ln>
            <a:effectLst>
              <a:outerShdw blurRad="40000" dir="5400000" dist="23000" rotWithShape="0">
                <a:srgbClr val="000000">
                  <a:alpha val="35000"/>
                </a:srgbClr>
              </a:outerShdw>
            </a:effectLst>
            <a:scene3d>
              <a:camera prst="orthographicFront"/>
              <a:lightRig dir="t" rig="flat"/>
            </a:scene3d>
            <a:sp3d prstMaterial="plastic">
              <a:bevelT w="88900" h="88900"/>
              <a:bevelB prst="angle" w="88900" h="31750"/>
            </a:sp3d>
          </p:spPr>
          <p:style>
            <a:lnRef idx="0"/>
            <a:fillRef idx="0"/>
            <a:effectRef idx="2"/>
            <a:fontRef idx="minor"/>
          </p:style>
        </p:sp>
        <p:sp>
          <p:nvSpPr>
            <p:cNvPr id="234" name="CustomShape 4"/>
            <p:cNvSpPr/>
            <p:nvPr/>
          </p:nvSpPr>
          <p:spPr>
            <a:xfrm>
              <a:off x="61200" y="2082240"/>
              <a:ext cx="1587600" cy="753120"/>
            </a:xfrm>
            <a:prstGeom prst="roundRect">
              <a:avLst>
                <a:gd name="adj" fmla="val 16670"/>
              </a:avLst>
            </a:prstGeom>
            <a:gradFill rotWithShape="0">
              <a:gsLst>
                <a:gs pos="0">
                  <a:schemeClr val="dk2">
                    <a:hueOff val="0"/>
                    <a:satOff val="0"/>
                    <a:lumOff val="0"/>
                    <a:alphaOff val="0"/>
                    <a:tint val="94000"/>
                    <a:satMod val="105000"/>
                    <a:lumMod val="102000"/>
                  </a:schemeClr>
                </a:gs>
                <a:gs pos="100000">
                  <a:schemeClr val="dk2">
                    <a:hueOff val="0"/>
                    <a:satOff val="0"/>
                    <a:lumOff val="0"/>
                    <a:alphaOff val="0"/>
                    <a:shade val="74000"/>
                    <a:satMod val="128000"/>
                    <a:lumMod val="100000"/>
                  </a:schemeClr>
                </a:gs>
              </a:gsLst>
              <a:lin ang="5400000"/>
            </a:gradFill>
            <a:ln>
              <a:noFill/>
            </a:ln>
            <a:effectLst>
              <a:outerShdw blurRad="40000" dir="5400000" dist="23000" rotWithShape="0">
                <a:srgbClr val="000000">
                  <a:alpha val="35000"/>
                </a:srgbClr>
              </a:outerShdw>
            </a:effectLst>
            <a:scene3d>
              <a:camera prst="orthographicFront"/>
              <a:lightRig dir="t" rig="flat"/>
            </a:scene3d>
            <a:sp3d prstMaterial="plastic">
              <a:bevelT w="120900" h="88900"/>
              <a:bevelB prst="angle" w="88900" h="31750"/>
            </a:sp3d>
          </p:spPr>
          <p:style>
            <a:lnRef idx="0"/>
            <a:fillRef idx="0"/>
            <a:effectRef idx="2"/>
            <a:fontRef idx="minor"/>
          </p:style>
          <p:txBody>
            <a:bodyPr lIns="106200" rIns="76320" tIns="106200" bIns="106200" anchor="ctr"/>
            <a:p>
              <a:pPr algn="ctr">
                <a:lnSpc>
                  <a:spcPct val="90000"/>
                </a:lnSpc>
                <a:spcAft>
                  <a:spcPts val="700"/>
                </a:spcAft>
              </a:pPr>
              <a:r>
                <a:rPr b="0" lang="en-US" sz="2000" spc="-1" strike="noStrike">
                  <a:solidFill>
                    <a:srgbClr val="ffffff"/>
                  </a:solidFill>
                  <a:latin typeface="Tw Cen MT"/>
                  <a:ea typeface="DejaVu Sans"/>
                </a:rPr>
                <a:t>Replace Numbers</a:t>
              </a:r>
              <a:endParaRPr b="0" lang="en-US" sz="2000" spc="-1" strike="noStrike">
                <a:latin typeface="Arial"/>
              </a:endParaRPr>
            </a:p>
          </p:txBody>
        </p:sp>
        <p:sp>
          <p:nvSpPr>
            <p:cNvPr id="235" name="CustomShape 5"/>
            <p:cNvSpPr/>
            <p:nvPr/>
          </p:nvSpPr>
          <p:spPr>
            <a:xfrm>
              <a:off x="1630080" y="2196360"/>
              <a:ext cx="5336640" cy="5410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/>
            <a:p>
              <a:pPr lvl="1" marL="228600" indent="-227520">
                <a:lnSpc>
                  <a:spcPct val="90000"/>
                </a:lnSpc>
                <a:spcAft>
                  <a:spcPts val="360"/>
                </a:spcAft>
                <a:buClr>
                  <a:srgbClr val="000000"/>
                </a:buClr>
                <a:buFont typeface="Symbol"/>
                <a:buChar char=""/>
              </a:pPr>
              <a:r>
                <a:rPr b="0" lang="en-US" sz="2400" spc="-1" strike="noStrike">
                  <a:solidFill>
                    <a:srgbClr val="000000"/>
                  </a:solidFill>
                  <a:latin typeface="Tw Cen MT"/>
                  <a:ea typeface="DejaVu Sans"/>
                </a:rPr>
                <a:t>These are two test messages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236" name="CustomShape 6"/>
            <p:cNvSpPr/>
            <p:nvPr/>
          </p:nvSpPr>
          <p:spPr>
            <a:xfrm rot="5400000">
              <a:off x="2724120" y="3533760"/>
              <a:ext cx="567000" cy="907920"/>
            </a:xfrm>
            <a:prstGeom prst="bentUpArrow">
              <a:avLst>
                <a:gd name="adj1" fmla="val 32840"/>
                <a:gd name="adj2" fmla="val 25000"/>
                <a:gd name="adj3" fmla="val 35780"/>
              </a:avLst>
            </a:prstGeom>
            <a:gradFill rotWithShape="0">
              <a:gsLst>
                <a:gs pos="0">
                  <a:schemeClr val="dk2">
                    <a:tint val="50000"/>
                    <a:hueOff val="0"/>
                    <a:satOff val="0"/>
                    <a:lumOff val="0"/>
                    <a:alphaOff val="0"/>
                    <a:tint val="94000"/>
                    <a:satMod val="105000"/>
                    <a:lumMod val="102000"/>
                  </a:schemeClr>
                </a:gs>
                <a:gs pos="100000">
                  <a:schemeClr val="dk2">
                    <a:tint val="50000"/>
                    <a:hueOff val="0"/>
                    <a:satOff val="0"/>
                    <a:lumOff val="0"/>
                    <a:alphaOff val="0"/>
                    <a:shade val="74000"/>
                    <a:satMod val="128000"/>
                    <a:lumMod val="100000"/>
                  </a:schemeClr>
                </a:gs>
              </a:gsLst>
              <a:lin ang="5400000"/>
            </a:gradFill>
            <a:ln>
              <a:noFill/>
            </a:ln>
            <a:effectLst>
              <a:outerShdw blurRad="40000" dir="5400000" dist="23000" rotWithShape="0">
                <a:srgbClr val="000000">
                  <a:alpha val="35000"/>
                </a:srgbClr>
              </a:outerShdw>
            </a:effectLst>
            <a:scene3d>
              <a:camera prst="orthographicFront"/>
              <a:lightRig dir="t" rig="flat"/>
            </a:scene3d>
            <a:sp3d prstMaterial="plastic">
              <a:bevelT w="88900" h="88900"/>
              <a:bevelB prst="angle" w="88900" h="31750"/>
            </a:sp3d>
          </p:spPr>
          <p:style>
            <a:lnRef idx="0"/>
            <a:fillRef idx="0"/>
            <a:effectRef idx="2"/>
            <a:fontRef idx="minor"/>
          </p:style>
        </p:sp>
        <p:sp>
          <p:nvSpPr>
            <p:cNvPr id="237" name="CustomShape 7"/>
            <p:cNvSpPr/>
            <p:nvPr/>
          </p:nvSpPr>
          <p:spPr>
            <a:xfrm>
              <a:off x="1736280" y="2828520"/>
              <a:ext cx="1319040" cy="880200"/>
            </a:xfrm>
            <a:prstGeom prst="roundRect">
              <a:avLst>
                <a:gd name="adj" fmla="val 16670"/>
              </a:avLst>
            </a:prstGeom>
            <a:gradFill rotWithShape="0">
              <a:gsLst>
                <a:gs pos="0">
                  <a:schemeClr val="dk2">
                    <a:hueOff val="0"/>
                    <a:satOff val="0"/>
                    <a:lumOff val="0"/>
                    <a:alphaOff val="0"/>
                    <a:tint val="94000"/>
                    <a:satMod val="105000"/>
                    <a:lumMod val="102000"/>
                  </a:schemeClr>
                </a:gs>
                <a:gs pos="100000">
                  <a:schemeClr val="dk2">
                    <a:hueOff val="0"/>
                    <a:satOff val="0"/>
                    <a:lumOff val="0"/>
                    <a:alphaOff val="0"/>
                    <a:shade val="74000"/>
                    <a:satMod val="128000"/>
                    <a:lumMod val="100000"/>
                  </a:schemeClr>
                </a:gs>
              </a:gsLst>
              <a:lin ang="5400000"/>
            </a:gradFill>
            <a:ln>
              <a:noFill/>
            </a:ln>
            <a:effectLst>
              <a:outerShdw blurRad="40000" dir="5400000" dist="23000" rotWithShape="0">
                <a:srgbClr val="000000">
                  <a:alpha val="35000"/>
                </a:srgbClr>
              </a:outerShdw>
            </a:effectLst>
            <a:scene3d>
              <a:camera prst="orthographicFront"/>
              <a:lightRig dir="t" rig="flat"/>
            </a:scene3d>
            <a:sp3d prstMaterial="plastic">
              <a:bevelT w="120900" h="88900"/>
              <a:bevelB prst="angle" w="88900" h="31750"/>
            </a:sp3d>
          </p:spPr>
          <p:style>
            <a:lnRef idx="0"/>
            <a:fillRef idx="0"/>
            <a:effectRef idx="2"/>
            <a:fontRef idx="minor"/>
          </p:style>
          <p:txBody>
            <a:bodyPr lIns="111240" rIns="76320" tIns="111240" bIns="111240" anchor="ctr"/>
            <a:p>
              <a:pPr algn="ctr">
                <a:lnSpc>
                  <a:spcPct val="90000"/>
                </a:lnSpc>
                <a:spcAft>
                  <a:spcPts val="700"/>
                </a:spcAft>
              </a:pPr>
              <a:r>
                <a:rPr b="0" lang="en-US" sz="2000" spc="-1" strike="noStrike">
                  <a:solidFill>
                    <a:srgbClr val="ffffff"/>
                  </a:solidFill>
                  <a:latin typeface="Tw Cen MT"/>
                  <a:ea typeface="DejaVu Sans"/>
                </a:rPr>
                <a:t>Remove Stop Words</a:t>
              </a:r>
              <a:endParaRPr b="0" lang="en-US" sz="2000" spc="-1" strike="noStrike">
                <a:latin typeface="Arial"/>
              </a:endParaRPr>
            </a:p>
          </p:txBody>
        </p:sp>
        <p:sp>
          <p:nvSpPr>
            <p:cNvPr id="238" name="CustomShape 8"/>
            <p:cNvSpPr/>
            <p:nvPr/>
          </p:nvSpPr>
          <p:spPr>
            <a:xfrm>
              <a:off x="3104640" y="2999160"/>
              <a:ext cx="4418640" cy="5403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/>
            <a:p>
              <a:pPr lvl="1" marL="228600" indent="-227520">
                <a:lnSpc>
                  <a:spcPct val="90000"/>
                </a:lnSpc>
                <a:spcAft>
                  <a:spcPts val="360"/>
                </a:spcAft>
                <a:buClr>
                  <a:srgbClr val="000000"/>
                </a:buClr>
                <a:buFont typeface="Symbol"/>
                <a:buChar char=""/>
              </a:pPr>
              <a:r>
                <a:rPr b="0" lang="en-US" sz="2400" spc="-1" strike="noStrike">
                  <a:solidFill>
                    <a:srgbClr val="000000"/>
                  </a:solidFill>
                  <a:latin typeface="Tw Cen MT"/>
                  <a:ea typeface="DejaVu Sans"/>
                </a:rPr>
                <a:t>[two , test , messages]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239" name="CustomShape 9"/>
            <p:cNvSpPr/>
            <p:nvPr/>
          </p:nvSpPr>
          <p:spPr>
            <a:xfrm rot="5400000">
              <a:off x="4511880" y="4515120"/>
              <a:ext cx="567000" cy="646200"/>
            </a:xfrm>
            <a:prstGeom prst="bentUpArrow">
              <a:avLst>
                <a:gd name="adj1" fmla="val 32840"/>
                <a:gd name="adj2" fmla="val 25000"/>
                <a:gd name="adj3" fmla="val 35780"/>
              </a:avLst>
            </a:prstGeom>
            <a:gradFill rotWithShape="0">
              <a:gsLst>
                <a:gs pos="0">
                  <a:schemeClr val="dk2">
                    <a:tint val="50000"/>
                    <a:hueOff val="0"/>
                    <a:satOff val="0"/>
                    <a:lumOff val="0"/>
                    <a:alphaOff val="0"/>
                    <a:tint val="94000"/>
                    <a:satMod val="105000"/>
                    <a:lumMod val="102000"/>
                  </a:schemeClr>
                </a:gs>
                <a:gs pos="100000">
                  <a:schemeClr val="dk2">
                    <a:tint val="50000"/>
                    <a:hueOff val="0"/>
                    <a:satOff val="0"/>
                    <a:lumOff val="0"/>
                    <a:alphaOff val="0"/>
                    <a:shade val="74000"/>
                    <a:satMod val="128000"/>
                    <a:lumMod val="100000"/>
                  </a:schemeClr>
                </a:gs>
              </a:gsLst>
              <a:lin ang="5400000"/>
            </a:gradFill>
            <a:ln>
              <a:noFill/>
            </a:ln>
            <a:effectLst>
              <a:outerShdw blurRad="40000" dir="5400000" dist="23000" rotWithShape="0">
                <a:srgbClr val="000000">
                  <a:alpha val="35000"/>
                </a:srgbClr>
              </a:outerShdw>
            </a:effectLst>
            <a:scene3d>
              <a:camera prst="orthographicFront"/>
              <a:lightRig dir="t" rig="flat"/>
            </a:scene3d>
            <a:sp3d prstMaterial="plastic">
              <a:bevelT w="88900" h="88900"/>
              <a:bevelB prst="angle" w="88900" h="31750"/>
            </a:sp3d>
          </p:spPr>
          <p:style>
            <a:lnRef idx="0"/>
            <a:fillRef idx="0"/>
            <a:effectRef idx="2"/>
            <a:fontRef idx="minor"/>
          </p:style>
        </p:sp>
        <p:sp>
          <p:nvSpPr>
            <p:cNvPr id="240" name="CustomShape 10"/>
            <p:cNvSpPr/>
            <p:nvPr/>
          </p:nvSpPr>
          <p:spPr>
            <a:xfrm>
              <a:off x="3545280" y="3713040"/>
              <a:ext cx="1601640" cy="864360"/>
            </a:xfrm>
            <a:prstGeom prst="roundRect">
              <a:avLst>
                <a:gd name="adj" fmla="val 16670"/>
              </a:avLst>
            </a:prstGeom>
            <a:gradFill rotWithShape="0">
              <a:gsLst>
                <a:gs pos="0">
                  <a:schemeClr val="dk2">
                    <a:hueOff val="0"/>
                    <a:satOff val="0"/>
                    <a:lumOff val="0"/>
                    <a:alphaOff val="0"/>
                    <a:tint val="94000"/>
                    <a:satMod val="105000"/>
                    <a:lumMod val="102000"/>
                  </a:schemeClr>
                </a:gs>
                <a:gs pos="100000">
                  <a:schemeClr val="dk2">
                    <a:hueOff val="0"/>
                    <a:satOff val="0"/>
                    <a:lumOff val="0"/>
                    <a:alphaOff val="0"/>
                    <a:shade val="74000"/>
                    <a:satMod val="128000"/>
                    <a:lumMod val="100000"/>
                  </a:schemeClr>
                </a:gs>
              </a:gsLst>
              <a:lin ang="5400000"/>
            </a:gradFill>
            <a:ln>
              <a:noFill/>
            </a:ln>
            <a:effectLst>
              <a:outerShdw blurRad="40000" dir="5400000" dist="23000" rotWithShape="0">
                <a:srgbClr val="000000">
                  <a:alpha val="35000"/>
                </a:srgbClr>
              </a:outerShdw>
            </a:effectLst>
            <a:scene3d>
              <a:camera prst="orthographicFront"/>
              <a:lightRig dir="t" rig="flat"/>
            </a:scene3d>
            <a:sp3d prstMaterial="plastic">
              <a:bevelT w="120900" h="88900"/>
              <a:bevelB prst="angle" w="88900" h="31750"/>
            </a:sp3d>
          </p:spPr>
          <p:style>
            <a:lnRef idx="0"/>
            <a:fillRef idx="0"/>
            <a:effectRef idx="2"/>
            <a:fontRef idx="minor"/>
          </p:style>
          <p:txBody>
            <a:bodyPr lIns="110520" rIns="76320" tIns="110520" bIns="110880" anchor="ctr"/>
            <a:p>
              <a:pPr algn="ctr">
                <a:lnSpc>
                  <a:spcPct val="90000"/>
                </a:lnSpc>
                <a:spcAft>
                  <a:spcPts val="700"/>
                </a:spcAft>
              </a:pPr>
              <a:r>
                <a:rPr b="0" lang="en-US" sz="2000" spc="-1" strike="noStrike">
                  <a:solidFill>
                    <a:srgbClr val="ffffff"/>
                  </a:solidFill>
                  <a:latin typeface="Tw Cen MT"/>
                  <a:ea typeface="DejaVu Sans"/>
                </a:rPr>
                <a:t>Stemming</a:t>
              </a:r>
              <a:endParaRPr b="0" lang="en-US" sz="2000" spc="-1" strike="noStrike">
                <a:latin typeface="Arial"/>
              </a:endParaRPr>
            </a:p>
          </p:txBody>
        </p:sp>
        <p:sp>
          <p:nvSpPr>
            <p:cNvPr id="241" name="CustomShape 11"/>
            <p:cNvSpPr/>
            <p:nvPr/>
          </p:nvSpPr>
          <p:spPr>
            <a:xfrm>
              <a:off x="5656320" y="3807360"/>
              <a:ext cx="4218480" cy="5403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/>
            <a:p>
              <a:pPr lvl="1" marL="228600" indent="-227520">
                <a:lnSpc>
                  <a:spcPct val="90000"/>
                </a:lnSpc>
                <a:spcAft>
                  <a:spcPts val="360"/>
                </a:spcAft>
                <a:buClr>
                  <a:srgbClr val="000000"/>
                </a:buClr>
                <a:buFont typeface="Symbol"/>
                <a:buChar char=""/>
              </a:pPr>
              <a:r>
                <a:rPr b="0" lang="en-US" sz="2400" spc="-1" strike="noStrike">
                  <a:solidFill>
                    <a:srgbClr val="000000"/>
                  </a:solidFill>
                  <a:latin typeface="Tw Cen MT"/>
                  <a:ea typeface="DejaVu Sans"/>
                </a:rPr>
                <a:t>[two , test , messag]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242" name="CustomShape 12"/>
            <p:cNvSpPr/>
            <p:nvPr/>
          </p:nvSpPr>
          <p:spPr>
            <a:xfrm>
              <a:off x="5231160" y="4590000"/>
              <a:ext cx="2388240" cy="763200"/>
            </a:xfrm>
            <a:prstGeom prst="roundRect">
              <a:avLst>
                <a:gd name="adj" fmla="val 16670"/>
              </a:avLst>
            </a:prstGeom>
            <a:gradFill rotWithShape="0">
              <a:gsLst>
                <a:gs pos="0">
                  <a:schemeClr val="dk2">
                    <a:hueOff val="0"/>
                    <a:satOff val="0"/>
                    <a:lumOff val="0"/>
                    <a:alphaOff val="0"/>
                    <a:tint val="94000"/>
                    <a:satMod val="105000"/>
                    <a:lumMod val="102000"/>
                  </a:schemeClr>
                </a:gs>
                <a:gs pos="100000">
                  <a:schemeClr val="dk2">
                    <a:hueOff val="0"/>
                    <a:satOff val="0"/>
                    <a:lumOff val="0"/>
                    <a:alphaOff val="0"/>
                    <a:shade val="74000"/>
                    <a:satMod val="128000"/>
                    <a:lumMod val="100000"/>
                  </a:schemeClr>
                </a:gs>
              </a:gsLst>
              <a:lin ang="5400000"/>
            </a:gradFill>
            <a:ln>
              <a:noFill/>
            </a:ln>
            <a:effectLst>
              <a:outerShdw blurRad="40000" dir="5400000" dist="23000" rotWithShape="0">
                <a:srgbClr val="000000">
                  <a:alpha val="35000"/>
                </a:srgbClr>
              </a:outerShdw>
            </a:effectLst>
            <a:scene3d>
              <a:camera prst="orthographicFront"/>
              <a:lightRig dir="t" rig="flat"/>
            </a:scene3d>
            <a:sp3d prstMaterial="plastic">
              <a:bevelT w="120900" h="88900"/>
              <a:bevelB prst="angle" w="88900" h="31750"/>
            </a:sp3d>
          </p:spPr>
          <p:style>
            <a:lnRef idx="0"/>
            <a:fillRef idx="0"/>
            <a:effectRef idx="2"/>
            <a:fontRef idx="minor"/>
          </p:style>
          <p:txBody>
            <a:bodyPr lIns="106560" rIns="76320" tIns="106560" bIns="106920" anchor="ctr"/>
            <a:p>
              <a:pPr algn="ctr">
                <a:lnSpc>
                  <a:spcPct val="90000"/>
                </a:lnSpc>
                <a:spcAft>
                  <a:spcPts val="700"/>
                </a:spcAft>
              </a:pPr>
              <a:r>
                <a:rPr b="0" lang="en-US" sz="2000" spc="-1" strike="noStrike">
                  <a:solidFill>
                    <a:srgbClr val="ffffff"/>
                  </a:solidFill>
                  <a:latin typeface="Tw Cen MT"/>
                  <a:ea typeface="DejaVu Sans"/>
                </a:rPr>
                <a:t>Lemmatization</a:t>
              </a:r>
              <a:endParaRPr b="0" lang="en-US" sz="2000" spc="-1" strike="noStrike">
                <a:latin typeface="Arial"/>
              </a:endParaRPr>
            </a:p>
          </p:txBody>
        </p:sp>
      </p:grpSp>
      <p:grpSp>
        <p:nvGrpSpPr>
          <p:cNvPr id="243" name="Group 13"/>
          <p:cNvGrpSpPr/>
          <p:nvPr/>
        </p:nvGrpSpPr>
        <p:grpSpPr>
          <a:xfrm>
            <a:off x="0" y="0"/>
            <a:ext cx="36000" cy="36000"/>
            <a:chOff x="0" y="0"/>
            <a:chExt cx="36000" cy="36000"/>
          </a:xfrm>
        </p:grpSpPr>
      </p:grpSp>
      <p:sp>
        <p:nvSpPr>
          <p:cNvPr id="244" name="CustomShape 14"/>
          <p:cNvSpPr/>
          <p:nvPr/>
        </p:nvSpPr>
        <p:spPr>
          <a:xfrm>
            <a:off x="2771280" y="1463400"/>
            <a:ext cx="3566880" cy="392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990" spc="-1" strike="noStrike">
                <a:solidFill>
                  <a:srgbClr val="000000"/>
                </a:solidFill>
                <a:latin typeface="Tw Cen MT"/>
                <a:ea typeface="DejaVu Sans"/>
              </a:rPr>
              <a:t>These are 2 test messages</a:t>
            </a:r>
            <a:endParaRPr b="0" lang="en-US" sz="1990" spc="-1" strike="noStrike">
              <a:latin typeface="Arial"/>
            </a:endParaRPr>
          </a:p>
        </p:txBody>
      </p:sp>
      <p:pic>
        <p:nvPicPr>
          <p:cNvPr id="245" name="Picture 245" descr=""/>
          <p:cNvPicPr/>
          <p:nvPr/>
        </p:nvPicPr>
        <p:blipFill>
          <a:blip r:embed="rId1"/>
          <a:stretch/>
        </p:blipFill>
        <p:spPr>
          <a:xfrm>
            <a:off x="8138520" y="91440"/>
            <a:ext cx="1842120" cy="1462320"/>
          </a:xfrm>
          <a:prstGeom prst="rect">
            <a:avLst/>
          </a:prstGeom>
          <a:ln>
            <a:noFill/>
          </a:ln>
        </p:spPr>
      </p:pic>
      <p:pic>
        <p:nvPicPr>
          <p:cNvPr id="246" name="Picture 246" descr=""/>
          <p:cNvPicPr/>
          <p:nvPr/>
        </p:nvPicPr>
        <p:blipFill>
          <a:blip r:embed="rId2"/>
          <a:stretch/>
        </p:blipFill>
        <p:spPr>
          <a:xfrm>
            <a:off x="8138520" y="91440"/>
            <a:ext cx="1842120" cy="1462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7" dur="indefinite" restart="never" nodeType="tmRoot">
          <p:childTnLst>
            <p:seq>
              <p:cTn id="3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CustomShape 1"/>
          <p:cNvSpPr/>
          <p:nvPr/>
        </p:nvSpPr>
        <p:spPr>
          <a:xfrm>
            <a:off x="457200" y="91440"/>
            <a:ext cx="8189280" cy="1221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US" sz="2980" spc="-1" strike="noStrike" cap="all">
                <a:solidFill>
                  <a:srgbClr val="000000"/>
                </a:solidFill>
                <a:latin typeface="Tw Cen MT"/>
                <a:ea typeface="DejaVu Sans"/>
              </a:rPr>
              <a:t>Feature extraction </a:t>
            </a:r>
            <a:endParaRPr b="0" lang="en-US" sz="2980" spc="-1" strike="noStrike">
              <a:latin typeface="Arial"/>
            </a:endParaRPr>
          </a:p>
        </p:txBody>
      </p:sp>
      <p:grpSp>
        <p:nvGrpSpPr>
          <p:cNvPr id="248" name="Group 2"/>
          <p:cNvGrpSpPr/>
          <p:nvPr/>
        </p:nvGrpSpPr>
        <p:grpSpPr>
          <a:xfrm>
            <a:off x="674640" y="1734480"/>
            <a:ext cx="2616480" cy="2912400"/>
            <a:chOff x="674640" y="1734480"/>
            <a:chExt cx="2616480" cy="2912400"/>
          </a:xfrm>
        </p:grpSpPr>
        <p:sp>
          <p:nvSpPr>
            <p:cNvPr id="249" name="CustomShape 3"/>
            <p:cNvSpPr/>
            <p:nvPr/>
          </p:nvSpPr>
          <p:spPr>
            <a:xfrm>
              <a:off x="1791000" y="2844720"/>
              <a:ext cx="122040" cy="507240"/>
            </a:xfrm>
            <a:custGeom>
              <a:avLst/>
              <a:gdLst/>
              <a:ahLst/>
              <a:rect l="l" t="t" r="r" b="b"/>
              <a:pathLst>
                <a:path w="0" h="508469">
                  <a:moveTo>
                    <a:pt x="45720" y="0"/>
                  </a:moveTo>
                  <a:lnTo>
                    <a:pt x="45720" y="508469"/>
                  </a:lnTo>
                </a:path>
              </a:pathLst>
            </a:custGeom>
            <a:noFill/>
            <a:ln>
              <a:solidFill>
                <a:schemeClr val="accent1">
                  <a:shade val="60000"/>
                  <a:hueOff val="0"/>
                  <a:satOff val="0"/>
                  <a:lumOff val="0"/>
                  <a:alphaOff val="0"/>
                </a:schemeClr>
              </a:solidFill>
              <a:round/>
            </a:ln>
          </p:spPr>
          <p:style>
            <a:lnRef idx="2"/>
            <a:fillRef idx="0"/>
            <a:effectRef idx="0"/>
            <a:fontRef idx="minor"/>
          </p:style>
        </p:sp>
        <p:sp>
          <p:nvSpPr>
            <p:cNvPr id="250" name="CustomShape 4"/>
            <p:cNvSpPr/>
            <p:nvPr/>
          </p:nvSpPr>
          <p:spPr>
            <a:xfrm>
              <a:off x="674640" y="1734480"/>
              <a:ext cx="2354400" cy="1109160"/>
            </a:xfrm>
            <a:prstGeom prst="roundRect">
              <a:avLst>
                <a:gd name="adj" fmla="val 10000"/>
              </a:avLst>
            </a:prstGeom>
            <a:solidFill>
              <a:schemeClr val="accent1">
                <a:hueOff val="0"/>
                <a:satOff val="0"/>
                <a:lumOff val="0"/>
                <a:alphaOff val="0"/>
              </a:schemeClr>
            </a:solidFill>
            <a:ln>
              <a:solidFill>
                <a:schemeClr val="lt1">
                  <a:hueOff val="0"/>
                  <a:satOff val="0"/>
                  <a:lumOff val="0"/>
                  <a:alphaOff val="0"/>
                </a:schemeClr>
              </a:solidFill>
              <a:round/>
            </a:ln>
          </p:spPr>
          <p:style>
            <a:lnRef idx="2"/>
            <a:fillRef idx="0"/>
            <a:effectRef idx="0"/>
            <a:fontRef idx="minor"/>
          </p:style>
        </p:sp>
        <p:sp>
          <p:nvSpPr>
            <p:cNvPr id="251" name="CustomShape 5"/>
            <p:cNvSpPr/>
            <p:nvPr/>
          </p:nvSpPr>
          <p:spPr>
            <a:xfrm>
              <a:off x="936720" y="1919160"/>
              <a:ext cx="2354400" cy="1109160"/>
            </a:xfrm>
            <a:prstGeom prst="roundRect">
              <a:avLst>
                <a:gd name="adj" fmla="val 10000"/>
              </a:avLst>
            </a:prstGeom>
            <a:solidFill>
              <a:schemeClr val="lt1">
                <a:alpha val="90000"/>
                <a:hueOff val="0"/>
                <a:satOff val="0"/>
                <a:lumOff val="0"/>
                <a:alphaOff val="0"/>
              </a:schemeClr>
            </a:solidFill>
            <a:ln>
              <a:solidFill>
                <a:schemeClr val="accent1">
                  <a:hueOff val="0"/>
                  <a:satOff val="0"/>
                  <a:lumOff val="0"/>
                  <a:alphaOff val="0"/>
                </a:schemeClr>
              </a:solidFill>
              <a:round/>
            </a:ln>
          </p:spPr>
          <p:style>
            <a:lnRef idx="2"/>
            <a:fillRef idx="0"/>
            <a:effectRef idx="0"/>
            <a:fontRef idx="minor"/>
          </p:style>
          <p:txBody>
            <a:bodyPr lIns="146880" rIns="114480" tIns="146880" bIns="147240" anchor="ctr"/>
            <a:p>
              <a:pPr algn="ctr">
                <a:lnSpc>
                  <a:spcPct val="90000"/>
                </a:lnSpc>
                <a:spcAft>
                  <a:spcPts val="1049"/>
                </a:spcAft>
              </a:pPr>
              <a:r>
                <a:rPr b="0" lang="en-US" sz="3000" spc="-1" strike="noStrike">
                  <a:solidFill>
                    <a:srgbClr val="000000"/>
                  </a:solidFill>
                  <a:latin typeface="Tw Cen MT"/>
                  <a:ea typeface="DejaVu Sans"/>
                </a:rPr>
                <a:t>Sentiment Features</a:t>
              </a:r>
              <a:endParaRPr b="0" lang="en-US" sz="3000" spc="-1" strike="noStrike">
                <a:latin typeface="Arial"/>
              </a:endParaRPr>
            </a:p>
          </p:txBody>
        </p:sp>
        <p:sp>
          <p:nvSpPr>
            <p:cNvPr id="252" name="CustomShape 6"/>
            <p:cNvSpPr/>
            <p:nvPr/>
          </p:nvSpPr>
          <p:spPr>
            <a:xfrm>
              <a:off x="674640" y="3353400"/>
              <a:ext cx="2354400" cy="1109160"/>
            </a:xfrm>
            <a:prstGeom prst="roundRect">
              <a:avLst>
                <a:gd name="adj" fmla="val 10000"/>
              </a:avLst>
            </a:prstGeom>
            <a:solidFill>
              <a:schemeClr val="accent1">
                <a:hueOff val="0"/>
                <a:satOff val="0"/>
                <a:lumOff val="0"/>
                <a:alphaOff val="0"/>
              </a:schemeClr>
            </a:solidFill>
            <a:ln>
              <a:solidFill>
                <a:schemeClr val="lt1">
                  <a:hueOff val="0"/>
                  <a:satOff val="0"/>
                  <a:lumOff val="0"/>
                  <a:alphaOff val="0"/>
                </a:schemeClr>
              </a:solidFill>
              <a:round/>
            </a:ln>
          </p:spPr>
          <p:style>
            <a:lnRef idx="2"/>
            <a:fillRef idx="0"/>
            <a:effectRef idx="0"/>
            <a:fontRef idx="minor"/>
          </p:style>
        </p:sp>
        <p:sp>
          <p:nvSpPr>
            <p:cNvPr id="253" name="CustomShape 7"/>
            <p:cNvSpPr/>
            <p:nvPr/>
          </p:nvSpPr>
          <p:spPr>
            <a:xfrm>
              <a:off x="936720" y="3537720"/>
              <a:ext cx="2354400" cy="1109160"/>
            </a:xfrm>
            <a:prstGeom prst="roundRect">
              <a:avLst>
                <a:gd name="adj" fmla="val 10000"/>
              </a:avLst>
            </a:prstGeom>
            <a:solidFill>
              <a:schemeClr val="lt1">
                <a:alpha val="90000"/>
                <a:hueOff val="0"/>
                <a:satOff val="0"/>
                <a:lumOff val="0"/>
                <a:alphaOff val="0"/>
              </a:schemeClr>
            </a:solidFill>
            <a:ln>
              <a:solidFill>
                <a:schemeClr val="accent1">
                  <a:hueOff val="0"/>
                  <a:satOff val="0"/>
                  <a:lumOff val="0"/>
                  <a:alphaOff val="0"/>
                </a:schemeClr>
              </a:solidFill>
              <a:round/>
            </a:ln>
          </p:spPr>
          <p:style>
            <a:lnRef idx="2"/>
            <a:fillRef idx="0"/>
            <a:effectRef idx="0"/>
            <a:fontRef idx="minor"/>
          </p:style>
          <p:txBody>
            <a:bodyPr lIns="146880" rIns="114480" tIns="146880" bIns="147240" anchor="ctr"/>
            <a:p>
              <a:pPr algn="ctr">
                <a:lnSpc>
                  <a:spcPct val="90000"/>
                </a:lnSpc>
                <a:spcAft>
                  <a:spcPts val="1049"/>
                </a:spcAft>
              </a:pPr>
              <a:r>
                <a:rPr b="0" lang="en-US" sz="3000" spc="-1" strike="noStrike">
                  <a:solidFill>
                    <a:srgbClr val="000000"/>
                  </a:solidFill>
                  <a:latin typeface="Tw Cen MT"/>
                  <a:ea typeface="DejaVu Sans"/>
                </a:rPr>
                <a:t>TF-IDF</a:t>
              </a:r>
              <a:endParaRPr b="0" lang="en-US" sz="3000" spc="-1" strike="noStrike">
                <a:latin typeface="Arial"/>
              </a:endParaRPr>
            </a:p>
          </p:txBody>
        </p:sp>
      </p:grpSp>
      <p:grpSp>
        <p:nvGrpSpPr>
          <p:cNvPr id="254" name="Group 8"/>
          <p:cNvGrpSpPr/>
          <p:nvPr/>
        </p:nvGrpSpPr>
        <p:grpSpPr>
          <a:xfrm>
            <a:off x="0" y="0"/>
            <a:ext cx="36000" cy="36000"/>
            <a:chOff x="0" y="0"/>
            <a:chExt cx="36000" cy="36000"/>
          </a:xfrm>
        </p:grpSpPr>
      </p:grpSp>
      <p:grpSp>
        <p:nvGrpSpPr>
          <p:cNvPr id="255" name="Group 9"/>
          <p:cNvGrpSpPr/>
          <p:nvPr/>
        </p:nvGrpSpPr>
        <p:grpSpPr>
          <a:xfrm>
            <a:off x="4344840" y="1635120"/>
            <a:ext cx="5072760" cy="2985840"/>
            <a:chOff x="4344840" y="1635120"/>
            <a:chExt cx="5072760" cy="2985840"/>
          </a:xfrm>
        </p:grpSpPr>
        <p:sp>
          <p:nvSpPr>
            <p:cNvPr id="256" name="CustomShape 10"/>
            <p:cNvSpPr/>
            <p:nvPr/>
          </p:nvSpPr>
          <p:spPr>
            <a:xfrm>
              <a:off x="6761160" y="2773080"/>
              <a:ext cx="1327680" cy="520200"/>
            </a:xfrm>
            <a:custGeom>
              <a:avLst/>
              <a:gdLst/>
              <a:ahLst/>
              <a:rect l="l" t="t" r="r" b="b"/>
              <a:pathLst>
                <a:path w="1095379" h="521301">
                  <a:moveTo>
                    <a:pt x="0" y="0"/>
                  </a:moveTo>
                  <a:lnTo>
                    <a:pt x="0" y="355251"/>
                  </a:lnTo>
                  <a:lnTo>
                    <a:pt x="1095379" y="355251"/>
                  </a:lnTo>
                  <a:lnTo>
                    <a:pt x="1095379" y="521301"/>
                  </a:lnTo>
                </a:path>
              </a:pathLst>
            </a:custGeom>
            <a:noFill/>
            <a:ln>
              <a:solidFill>
                <a:schemeClr val="accent1">
                  <a:shade val="60000"/>
                  <a:hueOff val="0"/>
                  <a:satOff val="0"/>
                  <a:lumOff val="0"/>
                  <a:alphaOff val="0"/>
                </a:schemeClr>
              </a:solidFill>
              <a:round/>
            </a:ln>
          </p:spPr>
          <p:style>
            <a:lnRef idx="2"/>
            <a:fillRef idx="0"/>
            <a:effectRef idx="0"/>
            <a:fontRef idx="minor"/>
          </p:style>
        </p:sp>
        <p:sp>
          <p:nvSpPr>
            <p:cNvPr id="257" name="CustomShape 11"/>
            <p:cNvSpPr/>
            <p:nvPr/>
          </p:nvSpPr>
          <p:spPr>
            <a:xfrm>
              <a:off x="5432040" y="2773080"/>
              <a:ext cx="1327680" cy="520200"/>
            </a:xfrm>
            <a:custGeom>
              <a:avLst/>
              <a:gdLst/>
              <a:ahLst/>
              <a:rect l="l" t="t" r="r" b="b"/>
              <a:pathLst>
                <a:path w="1095379" h="521301">
                  <a:moveTo>
                    <a:pt x="1095379" y="0"/>
                  </a:moveTo>
                  <a:lnTo>
                    <a:pt x="1095379" y="355251"/>
                  </a:lnTo>
                  <a:lnTo>
                    <a:pt x="0" y="355251"/>
                  </a:lnTo>
                  <a:lnTo>
                    <a:pt x="0" y="521301"/>
                  </a:lnTo>
                </a:path>
              </a:pathLst>
            </a:custGeom>
            <a:noFill/>
            <a:ln>
              <a:solidFill>
                <a:schemeClr val="accent1">
                  <a:shade val="60000"/>
                  <a:hueOff val="0"/>
                  <a:satOff val="0"/>
                  <a:lumOff val="0"/>
                  <a:alphaOff val="0"/>
                </a:schemeClr>
              </a:solidFill>
              <a:round/>
            </a:ln>
          </p:spPr>
          <p:style>
            <a:lnRef idx="2"/>
            <a:fillRef idx="0"/>
            <a:effectRef idx="0"/>
            <a:fontRef idx="minor"/>
          </p:style>
        </p:sp>
        <p:sp>
          <p:nvSpPr>
            <p:cNvPr id="258" name="CustomShape 12"/>
            <p:cNvSpPr/>
            <p:nvPr/>
          </p:nvSpPr>
          <p:spPr>
            <a:xfrm>
              <a:off x="5673600" y="1635120"/>
              <a:ext cx="2173320" cy="1137240"/>
            </a:xfrm>
            <a:prstGeom prst="roundRect">
              <a:avLst>
                <a:gd name="adj" fmla="val 10000"/>
              </a:avLst>
            </a:prstGeom>
            <a:solidFill>
              <a:schemeClr val="accent1">
                <a:hueOff val="0"/>
                <a:satOff val="0"/>
                <a:lumOff val="0"/>
                <a:alphaOff val="0"/>
              </a:schemeClr>
            </a:solidFill>
            <a:ln>
              <a:solidFill>
                <a:schemeClr val="lt1">
                  <a:hueOff val="0"/>
                  <a:satOff val="0"/>
                  <a:lumOff val="0"/>
                  <a:alphaOff val="0"/>
                </a:schemeClr>
              </a:solidFill>
              <a:round/>
            </a:ln>
          </p:spPr>
          <p:style>
            <a:lnRef idx="2"/>
            <a:fillRef idx="0"/>
            <a:effectRef idx="0"/>
            <a:fontRef idx="minor"/>
          </p:style>
        </p:sp>
        <p:sp>
          <p:nvSpPr>
            <p:cNvPr id="259" name="CustomShape 13"/>
            <p:cNvSpPr/>
            <p:nvPr/>
          </p:nvSpPr>
          <p:spPr>
            <a:xfrm>
              <a:off x="5915520" y="1824120"/>
              <a:ext cx="2173320" cy="1137240"/>
            </a:xfrm>
            <a:prstGeom prst="roundRect">
              <a:avLst>
                <a:gd name="adj" fmla="val 10000"/>
              </a:avLst>
            </a:prstGeom>
            <a:solidFill>
              <a:schemeClr val="lt1">
                <a:alpha val="90000"/>
                <a:hueOff val="0"/>
                <a:satOff val="0"/>
                <a:lumOff val="0"/>
                <a:alphaOff val="0"/>
              </a:schemeClr>
            </a:solidFill>
            <a:ln>
              <a:solidFill>
                <a:schemeClr val="accent1">
                  <a:hueOff val="0"/>
                  <a:satOff val="0"/>
                  <a:lumOff val="0"/>
                  <a:alphaOff val="0"/>
                </a:schemeClr>
              </a:solidFill>
              <a:round/>
            </a:ln>
          </p:spPr>
          <p:style>
            <a:lnRef idx="2"/>
            <a:fillRef idx="0"/>
            <a:effectRef idx="0"/>
            <a:fontRef idx="minor"/>
          </p:style>
          <p:txBody>
            <a:bodyPr lIns="136440" rIns="102960" tIns="136440" bIns="136080" anchor="ctr"/>
            <a:p>
              <a:pPr algn="ctr">
                <a:lnSpc>
                  <a:spcPct val="90000"/>
                </a:lnSpc>
                <a:spcAft>
                  <a:spcPts val="944"/>
                </a:spcAft>
              </a:pPr>
              <a:r>
                <a:rPr b="0" lang="en-US" sz="2700" spc="-1" strike="noStrike">
                  <a:solidFill>
                    <a:srgbClr val="000000"/>
                  </a:solidFill>
                  <a:latin typeface="Tw Cen MT"/>
                  <a:ea typeface="DejaVu Sans"/>
                </a:rPr>
                <a:t>Semantic Features</a:t>
              </a:r>
              <a:endParaRPr b="0" lang="en-US" sz="2700" spc="-1" strike="noStrike">
                <a:latin typeface="Arial"/>
              </a:endParaRPr>
            </a:p>
          </p:txBody>
        </p:sp>
        <p:sp>
          <p:nvSpPr>
            <p:cNvPr id="260" name="CustomShape 14"/>
            <p:cNvSpPr/>
            <p:nvPr/>
          </p:nvSpPr>
          <p:spPr>
            <a:xfrm>
              <a:off x="4344840" y="3294360"/>
              <a:ext cx="2173680" cy="1137240"/>
            </a:xfrm>
            <a:prstGeom prst="roundRect">
              <a:avLst>
                <a:gd name="adj" fmla="val 10000"/>
              </a:avLst>
            </a:prstGeom>
            <a:solidFill>
              <a:schemeClr val="accent1">
                <a:hueOff val="0"/>
                <a:satOff val="0"/>
                <a:lumOff val="0"/>
                <a:alphaOff val="0"/>
              </a:schemeClr>
            </a:solidFill>
            <a:ln>
              <a:solidFill>
                <a:schemeClr val="lt1">
                  <a:hueOff val="0"/>
                  <a:satOff val="0"/>
                  <a:lumOff val="0"/>
                  <a:alphaOff val="0"/>
                </a:schemeClr>
              </a:solidFill>
              <a:round/>
            </a:ln>
          </p:spPr>
          <p:style>
            <a:lnRef idx="2"/>
            <a:fillRef idx="0"/>
            <a:effectRef idx="0"/>
            <a:fontRef idx="minor"/>
          </p:style>
        </p:sp>
        <p:sp>
          <p:nvSpPr>
            <p:cNvPr id="261" name="CustomShape 15"/>
            <p:cNvSpPr/>
            <p:nvPr/>
          </p:nvSpPr>
          <p:spPr>
            <a:xfrm>
              <a:off x="4586400" y="3483720"/>
              <a:ext cx="2173320" cy="1137240"/>
            </a:xfrm>
            <a:prstGeom prst="roundRect">
              <a:avLst>
                <a:gd name="adj" fmla="val 10000"/>
              </a:avLst>
            </a:prstGeom>
            <a:solidFill>
              <a:schemeClr val="lt1">
                <a:alpha val="90000"/>
                <a:hueOff val="0"/>
                <a:satOff val="0"/>
                <a:lumOff val="0"/>
                <a:alphaOff val="0"/>
              </a:schemeClr>
            </a:solidFill>
            <a:ln>
              <a:solidFill>
                <a:schemeClr val="accent1">
                  <a:hueOff val="0"/>
                  <a:satOff val="0"/>
                  <a:lumOff val="0"/>
                  <a:alphaOff val="0"/>
                </a:schemeClr>
              </a:solidFill>
              <a:round/>
            </a:ln>
          </p:spPr>
          <p:style>
            <a:lnRef idx="2"/>
            <a:fillRef idx="0"/>
            <a:effectRef idx="0"/>
            <a:fontRef idx="minor"/>
          </p:style>
          <p:txBody>
            <a:bodyPr lIns="136440" rIns="102960" tIns="136440" bIns="136080" anchor="ctr"/>
            <a:p>
              <a:pPr algn="ctr">
                <a:lnSpc>
                  <a:spcPct val="90000"/>
                </a:lnSpc>
                <a:spcAft>
                  <a:spcPts val="944"/>
                </a:spcAft>
              </a:pPr>
              <a:r>
                <a:rPr b="0" lang="en-US" sz="2700" spc="-1" strike="noStrike">
                  <a:solidFill>
                    <a:srgbClr val="000000"/>
                  </a:solidFill>
                  <a:latin typeface="Tw Cen MT"/>
                  <a:ea typeface="DejaVu Sans"/>
                </a:rPr>
                <a:t>N-Grams</a:t>
              </a:r>
              <a:endParaRPr b="0" lang="en-US" sz="2700" spc="-1" strike="noStrike">
                <a:latin typeface="Arial"/>
              </a:endParaRPr>
            </a:p>
          </p:txBody>
        </p:sp>
        <p:sp>
          <p:nvSpPr>
            <p:cNvPr id="262" name="CustomShape 16"/>
            <p:cNvSpPr/>
            <p:nvPr/>
          </p:nvSpPr>
          <p:spPr>
            <a:xfrm>
              <a:off x="7002720" y="3294360"/>
              <a:ext cx="2173320" cy="1137240"/>
            </a:xfrm>
            <a:prstGeom prst="roundRect">
              <a:avLst>
                <a:gd name="adj" fmla="val 10000"/>
              </a:avLst>
            </a:prstGeom>
            <a:solidFill>
              <a:schemeClr val="accent1">
                <a:hueOff val="0"/>
                <a:satOff val="0"/>
                <a:lumOff val="0"/>
                <a:alphaOff val="0"/>
              </a:schemeClr>
            </a:solidFill>
            <a:ln>
              <a:solidFill>
                <a:schemeClr val="lt1">
                  <a:hueOff val="0"/>
                  <a:satOff val="0"/>
                  <a:lumOff val="0"/>
                  <a:alphaOff val="0"/>
                </a:schemeClr>
              </a:solidFill>
              <a:round/>
            </a:ln>
          </p:spPr>
          <p:style>
            <a:lnRef idx="2"/>
            <a:fillRef idx="0"/>
            <a:effectRef idx="0"/>
            <a:fontRef idx="minor"/>
          </p:style>
        </p:sp>
        <p:sp>
          <p:nvSpPr>
            <p:cNvPr id="263" name="CustomShape 17"/>
            <p:cNvSpPr/>
            <p:nvPr/>
          </p:nvSpPr>
          <p:spPr>
            <a:xfrm>
              <a:off x="7243920" y="3483720"/>
              <a:ext cx="2173680" cy="1137240"/>
            </a:xfrm>
            <a:prstGeom prst="roundRect">
              <a:avLst>
                <a:gd name="adj" fmla="val 10000"/>
              </a:avLst>
            </a:prstGeom>
            <a:solidFill>
              <a:schemeClr val="lt1">
                <a:alpha val="90000"/>
                <a:hueOff val="0"/>
                <a:satOff val="0"/>
                <a:lumOff val="0"/>
                <a:alphaOff val="0"/>
              </a:schemeClr>
            </a:solidFill>
            <a:ln>
              <a:solidFill>
                <a:schemeClr val="accent1">
                  <a:hueOff val="0"/>
                  <a:satOff val="0"/>
                  <a:lumOff val="0"/>
                  <a:alphaOff val="0"/>
                </a:schemeClr>
              </a:solidFill>
              <a:round/>
            </a:ln>
          </p:spPr>
          <p:style>
            <a:lnRef idx="2"/>
            <a:fillRef idx="0"/>
            <a:effectRef idx="0"/>
            <a:fontRef idx="minor"/>
          </p:style>
          <p:txBody>
            <a:bodyPr lIns="136440" rIns="102960" tIns="136440" bIns="136080" anchor="ctr"/>
            <a:p>
              <a:pPr algn="ctr">
                <a:lnSpc>
                  <a:spcPct val="90000"/>
                </a:lnSpc>
                <a:spcAft>
                  <a:spcPts val="944"/>
                </a:spcAft>
              </a:pPr>
              <a:r>
                <a:rPr b="0" lang="en-US" sz="2700" spc="-1" strike="noStrike">
                  <a:solidFill>
                    <a:srgbClr val="000000"/>
                  </a:solidFill>
                  <a:latin typeface="Tw Cen MT"/>
                  <a:ea typeface="DejaVu Sans"/>
                </a:rPr>
                <a:t>Contextual Analysis</a:t>
              </a:r>
              <a:endParaRPr b="0" lang="en-US" sz="2700" spc="-1" strike="noStrike">
                <a:latin typeface="Arial"/>
              </a:endParaRPr>
            </a:p>
          </p:txBody>
        </p:sp>
      </p:grpSp>
      <p:grpSp>
        <p:nvGrpSpPr>
          <p:cNvPr id="264" name="Group 18"/>
          <p:cNvGrpSpPr/>
          <p:nvPr/>
        </p:nvGrpSpPr>
        <p:grpSpPr>
          <a:xfrm>
            <a:off x="0" y="0"/>
            <a:ext cx="36000" cy="36000"/>
            <a:chOff x="0" y="0"/>
            <a:chExt cx="36000" cy="36000"/>
          </a:xfrm>
        </p:grpSpPr>
      </p:grpSp>
      <p:pic>
        <p:nvPicPr>
          <p:cNvPr id="265" name="Picture 265" descr=""/>
          <p:cNvPicPr/>
          <p:nvPr/>
        </p:nvPicPr>
        <p:blipFill>
          <a:blip r:embed="rId1"/>
          <a:stretch/>
        </p:blipFill>
        <p:spPr>
          <a:xfrm>
            <a:off x="8138520" y="91440"/>
            <a:ext cx="1842120" cy="1462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9" dur="indefinite" restart="never" nodeType="tmRoot">
          <p:childTnLst>
            <p:seq>
              <p:cTn id="4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CustomShape 1"/>
          <p:cNvSpPr/>
          <p:nvPr/>
        </p:nvSpPr>
        <p:spPr>
          <a:xfrm>
            <a:off x="496800" y="240840"/>
            <a:ext cx="5628960" cy="1221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US" sz="2980" spc="-1" strike="noStrike" cap="all">
                <a:solidFill>
                  <a:srgbClr val="000000"/>
                </a:solidFill>
                <a:latin typeface="Tw Cen MT"/>
                <a:ea typeface="DejaVu Sans"/>
              </a:rPr>
              <a:t>Processing</a:t>
            </a:r>
            <a:endParaRPr b="0" lang="en-US" sz="2980" spc="-1" strike="noStrike">
              <a:latin typeface="Arial"/>
            </a:endParaRPr>
          </a:p>
        </p:txBody>
      </p:sp>
      <p:grpSp>
        <p:nvGrpSpPr>
          <p:cNvPr id="267" name="Group 2"/>
          <p:cNvGrpSpPr/>
          <p:nvPr/>
        </p:nvGrpSpPr>
        <p:grpSpPr>
          <a:xfrm>
            <a:off x="1463040" y="1463040"/>
            <a:ext cx="7131600" cy="2926440"/>
            <a:chOff x="1463040" y="1463040"/>
            <a:chExt cx="7131600" cy="2926440"/>
          </a:xfrm>
        </p:grpSpPr>
        <p:sp>
          <p:nvSpPr>
            <p:cNvPr id="268" name="CustomShape 3"/>
            <p:cNvSpPr/>
            <p:nvPr/>
          </p:nvSpPr>
          <p:spPr>
            <a:xfrm>
              <a:off x="5029560" y="2673000"/>
              <a:ext cx="1951200" cy="506880"/>
            </a:xfrm>
            <a:custGeom>
              <a:avLst/>
              <a:gdLst/>
              <a:ahLst/>
              <a:rect l="l" t="t" r="r" b="b"/>
              <a:pathLst>
                <a:path w="1463833" h="508107">
                  <a:moveTo>
                    <a:pt x="0" y="0"/>
                  </a:moveTo>
                  <a:lnTo>
                    <a:pt x="0" y="254053"/>
                  </a:lnTo>
                  <a:lnTo>
                    <a:pt x="1463833" y="254053"/>
                  </a:lnTo>
                  <a:lnTo>
                    <a:pt x="1463833" y="508107"/>
                  </a:lnTo>
                </a:path>
              </a:pathLst>
            </a:custGeom>
            <a:noFill/>
            <a:ln>
              <a:solidFill>
                <a:schemeClr val="dk2">
                  <a:shade val="60000"/>
                  <a:hueOff val="0"/>
                  <a:satOff val="0"/>
                  <a:lumOff val="0"/>
                  <a:alphaOff val="0"/>
                </a:schemeClr>
              </a:solidFill>
              <a:round/>
            </a:ln>
          </p:spPr>
          <p:style>
            <a:lnRef idx="2"/>
            <a:fillRef idx="0"/>
            <a:effectRef idx="0"/>
            <a:fontRef idx="minor"/>
          </p:style>
        </p:sp>
        <p:sp>
          <p:nvSpPr>
            <p:cNvPr id="269" name="CustomShape 4"/>
            <p:cNvSpPr/>
            <p:nvPr/>
          </p:nvSpPr>
          <p:spPr>
            <a:xfrm>
              <a:off x="3076920" y="2673000"/>
              <a:ext cx="1951200" cy="506880"/>
            </a:xfrm>
            <a:custGeom>
              <a:avLst/>
              <a:gdLst/>
              <a:ahLst/>
              <a:rect l="l" t="t" r="r" b="b"/>
              <a:pathLst>
                <a:path w="1463833" h="508107">
                  <a:moveTo>
                    <a:pt x="1463833" y="0"/>
                  </a:moveTo>
                  <a:lnTo>
                    <a:pt x="1463833" y="254053"/>
                  </a:lnTo>
                  <a:lnTo>
                    <a:pt x="0" y="254053"/>
                  </a:lnTo>
                  <a:lnTo>
                    <a:pt x="0" y="508107"/>
                  </a:lnTo>
                </a:path>
              </a:pathLst>
            </a:custGeom>
            <a:noFill/>
            <a:ln>
              <a:solidFill>
                <a:schemeClr val="dk2">
                  <a:shade val="60000"/>
                  <a:hueOff val="0"/>
                  <a:satOff val="0"/>
                  <a:lumOff val="0"/>
                  <a:alphaOff val="0"/>
                </a:schemeClr>
              </a:solidFill>
              <a:round/>
            </a:ln>
          </p:spPr>
          <p:style>
            <a:lnRef idx="2"/>
            <a:fillRef idx="0"/>
            <a:effectRef idx="0"/>
            <a:fontRef idx="minor"/>
          </p:style>
        </p:sp>
        <p:sp>
          <p:nvSpPr>
            <p:cNvPr id="270" name="CustomShape 5"/>
            <p:cNvSpPr/>
            <p:nvPr/>
          </p:nvSpPr>
          <p:spPr>
            <a:xfrm>
              <a:off x="3415320" y="1463040"/>
              <a:ext cx="3226680" cy="1208520"/>
            </a:xfrm>
            <a:prstGeom prst="rect">
              <a:avLst/>
            </a:prstGeom>
            <a:solidFill>
              <a:schemeClr val="dk2">
                <a:hueOff val="0"/>
                <a:satOff val="0"/>
                <a:lumOff val="0"/>
                <a:alphaOff val="0"/>
              </a:schemeClr>
            </a:solidFill>
            <a:ln>
              <a:solidFill>
                <a:schemeClr val="lt2">
                  <a:hueOff val="0"/>
                  <a:satOff val="0"/>
                  <a:lumOff val="0"/>
                  <a:alphaOff val="0"/>
                </a:schemeClr>
              </a:solidFill>
              <a:round/>
            </a:ln>
          </p:spPr>
          <p:style>
            <a:lnRef idx="2"/>
            <a:fillRef idx="0"/>
            <a:effectRef idx="0"/>
            <a:fontRef idx="minor"/>
          </p:style>
          <p:txBody>
            <a:bodyPr lIns="29160" rIns="29160" tIns="29160" bIns="29160" anchor="ctr"/>
            <a:p>
              <a:pPr algn="ctr">
                <a:lnSpc>
                  <a:spcPct val="90000"/>
                </a:lnSpc>
                <a:spcAft>
                  <a:spcPts val="1610"/>
                </a:spcAft>
              </a:pPr>
              <a:r>
                <a:rPr b="0" lang="en-US" sz="4600" spc="-1" strike="noStrike">
                  <a:solidFill>
                    <a:srgbClr val="ffffff"/>
                  </a:solidFill>
                  <a:latin typeface="Tw Cen MT"/>
                  <a:ea typeface="DejaVu Sans"/>
                </a:rPr>
                <a:t>Classifiers</a:t>
              </a:r>
              <a:endParaRPr b="0" lang="en-US" sz="4600" spc="-1" strike="noStrike">
                <a:latin typeface="Arial"/>
              </a:endParaRPr>
            </a:p>
          </p:txBody>
        </p:sp>
        <p:sp>
          <p:nvSpPr>
            <p:cNvPr id="271" name="CustomShape 6"/>
            <p:cNvSpPr/>
            <p:nvPr/>
          </p:nvSpPr>
          <p:spPr>
            <a:xfrm>
              <a:off x="1463040" y="3180960"/>
              <a:ext cx="3226320" cy="1208520"/>
            </a:xfrm>
            <a:prstGeom prst="rect">
              <a:avLst/>
            </a:prstGeom>
            <a:solidFill>
              <a:schemeClr val="dk2">
                <a:hueOff val="0"/>
                <a:satOff val="0"/>
                <a:lumOff val="0"/>
                <a:alphaOff val="0"/>
              </a:schemeClr>
            </a:solidFill>
            <a:ln>
              <a:solidFill>
                <a:schemeClr val="lt2">
                  <a:hueOff val="0"/>
                  <a:satOff val="0"/>
                  <a:lumOff val="0"/>
                  <a:alphaOff val="0"/>
                </a:schemeClr>
              </a:solidFill>
              <a:round/>
            </a:ln>
          </p:spPr>
          <p:style>
            <a:lnRef idx="2"/>
            <a:fillRef idx="0"/>
            <a:effectRef idx="0"/>
            <a:fontRef idx="minor"/>
          </p:style>
          <p:txBody>
            <a:bodyPr lIns="29160" rIns="29160" tIns="29160" bIns="29160" anchor="ctr"/>
            <a:p>
              <a:pPr algn="ctr">
                <a:lnSpc>
                  <a:spcPct val="90000"/>
                </a:lnSpc>
                <a:spcAft>
                  <a:spcPts val="1610"/>
                </a:spcAft>
              </a:pPr>
              <a:r>
                <a:rPr b="0" lang="en-US" sz="4600" spc="-1" strike="noStrike">
                  <a:solidFill>
                    <a:srgbClr val="ffffff"/>
                  </a:solidFill>
                  <a:latin typeface="Tw Cen MT"/>
                  <a:ea typeface="DejaVu Sans"/>
                </a:rPr>
                <a:t>SVM</a:t>
              </a:r>
              <a:endParaRPr b="0" lang="en-US" sz="4600" spc="-1" strike="noStrike">
                <a:latin typeface="Arial"/>
              </a:endParaRPr>
            </a:p>
          </p:txBody>
        </p:sp>
        <p:sp>
          <p:nvSpPr>
            <p:cNvPr id="272" name="CustomShape 7"/>
            <p:cNvSpPr/>
            <p:nvPr/>
          </p:nvSpPr>
          <p:spPr>
            <a:xfrm>
              <a:off x="5368320" y="3180960"/>
              <a:ext cx="3226320" cy="1208520"/>
            </a:xfrm>
            <a:prstGeom prst="rect">
              <a:avLst/>
            </a:prstGeom>
            <a:solidFill>
              <a:schemeClr val="dk2">
                <a:hueOff val="0"/>
                <a:satOff val="0"/>
                <a:lumOff val="0"/>
                <a:alphaOff val="0"/>
              </a:schemeClr>
            </a:solidFill>
            <a:ln>
              <a:solidFill>
                <a:schemeClr val="lt2">
                  <a:hueOff val="0"/>
                  <a:satOff val="0"/>
                  <a:lumOff val="0"/>
                  <a:alphaOff val="0"/>
                </a:schemeClr>
              </a:solidFill>
              <a:round/>
            </a:ln>
          </p:spPr>
          <p:style>
            <a:lnRef idx="2"/>
            <a:fillRef idx="0"/>
            <a:effectRef idx="0"/>
            <a:fontRef idx="minor"/>
          </p:style>
          <p:txBody>
            <a:bodyPr lIns="29160" rIns="29160" tIns="29160" bIns="29160" anchor="ctr"/>
            <a:p>
              <a:pPr algn="ctr">
                <a:lnSpc>
                  <a:spcPct val="90000"/>
                </a:lnSpc>
                <a:spcAft>
                  <a:spcPts val="1610"/>
                </a:spcAft>
              </a:pPr>
              <a:r>
                <a:rPr b="0" lang="en-US" sz="4600" spc="-1" strike="noStrike">
                  <a:solidFill>
                    <a:srgbClr val="ffffff"/>
                  </a:solidFill>
                  <a:latin typeface="Tw Cen MT"/>
                  <a:ea typeface="DejaVu Sans"/>
                </a:rPr>
                <a:t>Random Forest</a:t>
              </a:r>
              <a:endParaRPr b="0" lang="en-US" sz="4600" spc="-1" strike="noStrike">
                <a:latin typeface="Arial"/>
              </a:endParaRPr>
            </a:p>
          </p:txBody>
        </p:sp>
      </p:grpSp>
      <p:grpSp>
        <p:nvGrpSpPr>
          <p:cNvPr id="273" name="Group 8"/>
          <p:cNvGrpSpPr/>
          <p:nvPr/>
        </p:nvGrpSpPr>
        <p:grpSpPr>
          <a:xfrm>
            <a:off x="0" y="0"/>
            <a:ext cx="36000" cy="36000"/>
            <a:chOff x="0" y="0"/>
            <a:chExt cx="36000" cy="36000"/>
          </a:xfrm>
        </p:grpSpPr>
      </p:grpSp>
      <p:sp>
        <p:nvSpPr>
          <p:cNvPr id="274" name="CustomShape 9"/>
          <p:cNvSpPr/>
          <p:nvPr/>
        </p:nvSpPr>
        <p:spPr>
          <a:xfrm>
            <a:off x="365760" y="4847400"/>
            <a:ext cx="697752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Tw Cen MT"/>
                <a:ea typeface="DejaVu Sans"/>
              </a:rPr>
              <a:t>According to the Accuracy , embed Deep Learning Methods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75" name="Picture 275" descr=""/>
          <p:cNvPicPr/>
          <p:nvPr/>
        </p:nvPicPr>
        <p:blipFill>
          <a:blip r:embed="rId1"/>
          <a:stretch/>
        </p:blipFill>
        <p:spPr>
          <a:xfrm>
            <a:off x="8138520" y="91440"/>
            <a:ext cx="1842120" cy="1462320"/>
          </a:xfrm>
          <a:prstGeom prst="rect">
            <a:avLst/>
          </a:prstGeom>
          <a:ln>
            <a:noFill/>
          </a:ln>
        </p:spPr>
      </p:pic>
      <p:pic>
        <p:nvPicPr>
          <p:cNvPr id="276" name="Picture 276" descr=""/>
          <p:cNvPicPr/>
          <p:nvPr/>
        </p:nvPicPr>
        <p:blipFill>
          <a:blip r:embed="rId2"/>
          <a:stretch/>
        </p:blipFill>
        <p:spPr>
          <a:xfrm>
            <a:off x="8138520" y="91440"/>
            <a:ext cx="1842120" cy="1462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1" dur="indefinite" restart="never" nodeType="tmRoot">
          <p:childTnLst>
            <p:seq>
              <p:cTn id="4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CustomShape 1"/>
          <p:cNvSpPr/>
          <p:nvPr/>
        </p:nvSpPr>
        <p:spPr>
          <a:xfrm>
            <a:off x="4327200" y="182880"/>
            <a:ext cx="1341360" cy="1188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US" sz="2980" spc="-1" strike="noStrike" cap="all">
                <a:solidFill>
                  <a:srgbClr val="000000"/>
                </a:solidFill>
                <a:latin typeface="Tw Cen MT"/>
                <a:ea typeface="DejaVu Sans"/>
              </a:rPr>
              <a:t>Demo</a:t>
            </a:r>
            <a:endParaRPr b="0" lang="en-US" sz="2980" spc="-1" strike="noStrike">
              <a:latin typeface="Arial"/>
            </a:endParaRPr>
          </a:p>
        </p:txBody>
      </p:sp>
      <p:pic>
        <p:nvPicPr>
          <p:cNvPr id="278" name="Picture 278" descr=""/>
          <p:cNvPicPr/>
          <p:nvPr/>
        </p:nvPicPr>
        <p:blipFill>
          <a:blip r:embed="rId1"/>
          <a:stretch/>
        </p:blipFill>
        <p:spPr>
          <a:xfrm>
            <a:off x="8138880" y="91440"/>
            <a:ext cx="1842120" cy="1462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3" dur="indefinite" restart="never" nodeType="tmRoot">
          <p:childTnLst>
            <p:seq>
              <p:cTn id="4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CustomShape 1"/>
          <p:cNvSpPr/>
          <p:nvPr/>
        </p:nvSpPr>
        <p:spPr>
          <a:xfrm>
            <a:off x="503640" y="225720"/>
            <a:ext cx="9069480" cy="944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Any Questions?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280" name="Picture 280" descr=""/>
          <p:cNvPicPr/>
          <p:nvPr/>
        </p:nvPicPr>
        <p:blipFill>
          <a:blip r:embed="rId1"/>
          <a:stretch/>
        </p:blipFill>
        <p:spPr>
          <a:xfrm>
            <a:off x="8138520" y="91440"/>
            <a:ext cx="1842120" cy="1462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5" dur="indefinite" restart="never" nodeType="tmRoot">
          <p:childTnLst>
            <p:seq>
              <p:cTn id="4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CustomShape 1"/>
          <p:cNvSpPr/>
          <p:nvPr/>
        </p:nvSpPr>
        <p:spPr>
          <a:xfrm>
            <a:off x="163440" y="91440"/>
            <a:ext cx="9752760" cy="5351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>
              <a:lnSpc>
                <a:spcPct val="100000"/>
              </a:lnSpc>
            </a:pPr>
            <a:r>
              <a:rPr b="1" lang="en-US" sz="1600" spc="-1" strike="noStrike">
                <a:solidFill>
                  <a:srgbClr val="ed1c24"/>
                </a:solidFill>
                <a:latin typeface="Arial"/>
              </a:rPr>
              <a:t>Related Paper 1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Multi-Criteria Evaluation Systems (MCES): *made by 12 experts*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Four-point scale ‘Unlikely’, ‘Less likely’, ‘Likely’ and ‘Very likely’ corresponding to values </a:t>
            </a:r>
            <a:br/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0.125, 0.375, 0.625 and 0.875 respectively. The 'I don't know' option was also available.</a:t>
            </a:r>
            <a:br/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The importance was indicated on a four-point scale of 1: not informative, 2: partially informative, </a:t>
            </a:r>
            <a:br/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3: informative and 4: very informative.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The ratio of capital letters in a comment.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The number of emoticons.</a:t>
            </a:r>
            <a:br/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The occurrence of a second person pronoun followed by a profane word in profanity.</a:t>
            </a:r>
            <a:br/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The term frequency–inverse document frequency (Tf-Idf).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H1: Using the outcome of the MCES as an extra feature for training the machine learning models.</a:t>
            </a:r>
            <a:br/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Results, features’ categories and profanity – misspelling .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H2: Using the results of the machine learning model as a new criterion for the expert system by assigning equal weights. 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(Decision Tree bad, SVM better, Naïve Bayes best)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282" name="" descr=""/>
          <p:cNvPicPr/>
          <p:nvPr/>
        </p:nvPicPr>
        <p:blipFill>
          <a:blip r:embed="rId1"/>
          <a:stretch/>
        </p:blipFill>
        <p:spPr>
          <a:xfrm>
            <a:off x="8138880" y="91440"/>
            <a:ext cx="1842480" cy="14626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7" dur="indefinite" restart="never" nodeType="tmRoot">
          <p:childTnLst>
            <p:seq>
              <p:cTn id="4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CustomShape 1"/>
          <p:cNvSpPr/>
          <p:nvPr/>
        </p:nvSpPr>
        <p:spPr>
          <a:xfrm>
            <a:off x="182880" y="267480"/>
            <a:ext cx="7954920" cy="372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ed1c24"/>
                </a:solidFill>
                <a:latin typeface="Arial"/>
                <a:ea typeface="DejaVu Sans"/>
              </a:rPr>
              <a:t>Questions related to (Machine Learning Approach for Detection of Cyber-Aggressive Comments by Peers on Social Media Network)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84" name="CustomShape 2"/>
          <p:cNvSpPr/>
          <p:nvPr/>
        </p:nvSpPr>
        <p:spPr>
          <a:xfrm>
            <a:off x="84600" y="1313280"/>
            <a:ext cx="10063800" cy="498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000" spc="-1" strike="noStrike">
                <a:latin typeface="Arial"/>
              </a:rPr>
              <a:t>What is N-grams?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   </a:t>
            </a:r>
            <a:r>
              <a:rPr b="0" lang="en-US" sz="1800" spc="-1" strike="noStrike">
                <a:latin typeface="Arial"/>
              </a:rPr>
              <a:t>N-grams are a group of continuous sequence of n-items from a given text. These are used for dividing text and words into n chunks known as N-grams. Example: “You are funny” its unigram will be “you”,”are”,”funny”.They used 2, 3, 4 and 5 N-grams for the building feature vector.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800" spc="-1" strike="noStrike">
                <a:latin typeface="Arial"/>
                <a:ea typeface="Microsoft YaHei"/>
              </a:rPr>
              <a:t>What is TF-IDF Score?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  <a:ea typeface="Microsoft YaHei"/>
              </a:rPr>
              <a:t>TF-IDF stands for "Term Frequency, Inverse Document Frequency". It is a way to evaluate the importance of words in a document based on how frequently they appear across various documents. The score signifies the importance of that term in relation to the original training data.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800" spc="-1" strike="noStrike">
                <a:latin typeface="Arial"/>
                <a:ea typeface="Microsoft YaHei"/>
              </a:rPr>
              <a:t>What is Logistic Regression?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  <a:ea typeface="Microsoft YaHei"/>
              </a:rPr>
              <a:t>This algorithms provides probabilistic approach to data. The outcome are probabilities modeled as a function of predicted variables, using a logistic function given below. Also it’s a binary classifier. p=1/(1+e-)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  <p:pic>
        <p:nvPicPr>
          <p:cNvPr id="285" name="" descr=""/>
          <p:cNvPicPr/>
          <p:nvPr/>
        </p:nvPicPr>
        <p:blipFill>
          <a:blip r:embed="rId1"/>
          <a:stretch/>
        </p:blipFill>
        <p:spPr>
          <a:xfrm>
            <a:off x="8139240" y="91440"/>
            <a:ext cx="1842480" cy="14626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9" dur="indefinite" restart="never" nodeType="tmRoot">
          <p:childTnLst>
            <p:seq>
              <p:cTn id="5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CustomShape 1"/>
          <p:cNvSpPr/>
          <p:nvPr/>
        </p:nvSpPr>
        <p:spPr>
          <a:xfrm>
            <a:off x="182880" y="450360"/>
            <a:ext cx="7772040" cy="372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ed1c24"/>
                </a:solidFill>
                <a:latin typeface="Arial"/>
                <a:ea typeface="DejaVu Sans"/>
              </a:rPr>
              <a:t>Questions related to (A Pattern-Based Approach for Sarcasm Detection on Twitter)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87" name="CustomShape 2"/>
          <p:cNvSpPr/>
          <p:nvPr/>
        </p:nvSpPr>
        <p:spPr>
          <a:xfrm>
            <a:off x="166320" y="1095480"/>
            <a:ext cx="9988920" cy="486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000" spc="-1" strike="noStrike">
                <a:latin typeface="Arial"/>
              </a:rPr>
              <a:t>What is F1 score?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  </a:t>
            </a:r>
            <a:r>
              <a:rPr b="0" lang="en-US" sz="1800" spc="-1" strike="noStrike">
                <a:latin typeface="Arial"/>
              </a:rPr>
              <a:t>F1=2*(precision*recall/precision+recall)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000" spc="-1" strike="noStrike">
                <a:latin typeface="Arial"/>
                <a:ea typeface="Microsoft YaHei"/>
              </a:rPr>
              <a:t>What is Accuracy?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  <a:ea typeface="Microsoft YaHei"/>
              </a:rPr>
              <a:t>  </a:t>
            </a:r>
            <a:r>
              <a:rPr b="0" lang="en-US" sz="1800" spc="-1" strike="noStrike">
                <a:latin typeface="Arial"/>
                <a:ea typeface="Microsoft YaHei"/>
              </a:rPr>
              <a:t>It represents the overall correctness of classification.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000" spc="-1" strike="noStrike">
                <a:latin typeface="Arial"/>
                <a:ea typeface="Microsoft YaHei"/>
              </a:rPr>
              <a:t>What is Precision?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  <a:ea typeface="Microsoft YaHei"/>
              </a:rPr>
              <a:t>  </a:t>
            </a:r>
            <a:r>
              <a:rPr b="0" lang="en-US" sz="1800" spc="-1" strike="noStrike">
                <a:latin typeface="Arial"/>
                <a:ea typeface="Microsoft YaHei"/>
              </a:rPr>
              <a:t>It represents the fraction of retrieved objects(eg: sarcastic tweets) that are relevant.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000" spc="-1" strike="noStrike">
                <a:latin typeface="Arial"/>
                <a:ea typeface="Microsoft YaHei"/>
              </a:rPr>
              <a:t>What is Rec</a:t>
            </a:r>
            <a:r>
              <a:rPr b="1" lang="en-US" sz="2200" spc="-1" strike="noStrike">
                <a:latin typeface="Arial"/>
                <a:ea typeface="Microsoft YaHei"/>
              </a:rPr>
              <a:t>all?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  <a:ea typeface="Microsoft YaHei"/>
              </a:rPr>
              <a:t>  </a:t>
            </a:r>
            <a:r>
              <a:rPr b="0" lang="en-US" sz="1800" spc="-1" strike="noStrike">
                <a:latin typeface="Arial"/>
                <a:ea typeface="Microsoft YaHei"/>
              </a:rPr>
              <a:t>It represents the fraction of relevant objects that are retrieved.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000" spc="-1" strike="noStrike">
                <a:latin typeface="Arial"/>
                <a:ea typeface="Microsoft YaHei"/>
              </a:rPr>
              <a:t>Tools used in NLP: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  <a:ea typeface="Microsoft YaHei"/>
              </a:rPr>
              <a:t>  </a:t>
            </a:r>
            <a:r>
              <a:rPr b="0" lang="en-US" sz="1800" spc="-1" strike="noStrike">
                <a:latin typeface="Arial"/>
                <a:ea typeface="Microsoft YaHei"/>
              </a:rPr>
              <a:t>Apache OpenNLP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  <a:ea typeface="Microsoft YaHei"/>
              </a:rPr>
              <a:t>  </a:t>
            </a:r>
            <a:r>
              <a:rPr b="0" lang="en-US" sz="1800" spc="-1" strike="noStrike">
                <a:latin typeface="Arial"/>
                <a:ea typeface="Microsoft YaHei"/>
              </a:rPr>
              <a:t>Gate Twitter part- of-speech tagger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  <p:pic>
        <p:nvPicPr>
          <p:cNvPr id="288" name="" descr=""/>
          <p:cNvPicPr/>
          <p:nvPr/>
        </p:nvPicPr>
        <p:blipFill>
          <a:blip r:embed="rId1"/>
          <a:stretch/>
        </p:blipFill>
        <p:spPr>
          <a:xfrm>
            <a:off x="8139240" y="91440"/>
            <a:ext cx="1842480" cy="14626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1" dur="indefinite" restart="never" nodeType="tmRoot">
          <p:childTnLst>
            <p:seq>
              <p:cTn id="5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CustomShape 1"/>
          <p:cNvSpPr/>
          <p:nvPr/>
        </p:nvSpPr>
        <p:spPr>
          <a:xfrm>
            <a:off x="503640" y="225720"/>
            <a:ext cx="9069480" cy="944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6d6f"/>
                </a:solidFill>
                <a:latin typeface="Arial"/>
                <a:ea typeface="DejaVu Sans"/>
              </a:rPr>
              <a:t>Agenda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67" name="CustomShape 2"/>
          <p:cNvSpPr/>
          <p:nvPr/>
        </p:nvSpPr>
        <p:spPr>
          <a:xfrm>
            <a:off x="439200" y="1376280"/>
            <a:ext cx="9069480" cy="328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1840">
              <a:lnSpc>
                <a:spcPct val="100000"/>
              </a:lnSpc>
              <a:spcBef>
                <a:spcPts val="141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Introduction</a:t>
            </a:r>
            <a:endParaRPr b="0" lang="en-US" sz="3200" spc="-1" strike="noStrike">
              <a:latin typeface="Arial"/>
            </a:endParaRPr>
          </a:p>
          <a:p>
            <a:pPr marL="432000" indent="-321840">
              <a:lnSpc>
                <a:spcPct val="100000"/>
              </a:lnSpc>
              <a:spcBef>
                <a:spcPts val="141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Related work</a:t>
            </a:r>
            <a:endParaRPr b="0" lang="en-US" sz="3200" spc="-1" strike="noStrike">
              <a:latin typeface="Arial"/>
            </a:endParaRPr>
          </a:p>
          <a:p>
            <a:pPr marL="432000" indent="-321840">
              <a:lnSpc>
                <a:spcPct val="100000"/>
              </a:lnSpc>
              <a:spcBef>
                <a:spcPts val="141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Problem Statement</a:t>
            </a:r>
            <a:endParaRPr b="0" lang="en-US" sz="3200" spc="-1" strike="noStrike">
              <a:latin typeface="Arial"/>
            </a:endParaRPr>
          </a:p>
          <a:p>
            <a:pPr marL="432000" indent="-321840">
              <a:lnSpc>
                <a:spcPct val="100000"/>
              </a:lnSpc>
              <a:spcBef>
                <a:spcPts val="141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System overview</a:t>
            </a:r>
            <a:endParaRPr b="0" lang="en-US" sz="3200" spc="-1" strike="noStrike">
              <a:latin typeface="Arial"/>
            </a:endParaRPr>
          </a:p>
          <a:p>
            <a:pPr marL="432000" indent="-321840">
              <a:lnSpc>
                <a:spcPct val="100000"/>
              </a:lnSpc>
              <a:spcBef>
                <a:spcPts val="141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Project Deliverables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168" name="Picture 170" descr=""/>
          <p:cNvPicPr/>
          <p:nvPr/>
        </p:nvPicPr>
        <p:blipFill>
          <a:blip r:embed="rId1"/>
          <a:stretch/>
        </p:blipFill>
        <p:spPr>
          <a:xfrm>
            <a:off x="8138160" y="91440"/>
            <a:ext cx="1842120" cy="1462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CustomShape 1"/>
          <p:cNvSpPr/>
          <p:nvPr/>
        </p:nvSpPr>
        <p:spPr>
          <a:xfrm>
            <a:off x="503640" y="225720"/>
            <a:ext cx="9069480" cy="944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0" lang="en-US" sz="4400" spc="-1" strike="noStrike">
                <a:solidFill>
                  <a:srgbClr val="ed1c24"/>
                </a:solidFill>
                <a:latin typeface="Arial"/>
                <a:ea typeface="DejaVu Sans"/>
              </a:rPr>
              <a:t>Introduction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70" name="CustomShape 2"/>
          <p:cNvSpPr/>
          <p:nvPr/>
        </p:nvSpPr>
        <p:spPr>
          <a:xfrm>
            <a:off x="10440" y="1166760"/>
            <a:ext cx="7852680" cy="661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28600" indent="-2260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Use superior strength or influence to intimidate someone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171" name="Picture 1" descr=""/>
          <p:cNvPicPr/>
          <p:nvPr/>
        </p:nvPicPr>
        <p:blipFill>
          <a:blip r:embed="rId1"/>
          <a:stretch/>
        </p:blipFill>
        <p:spPr>
          <a:xfrm>
            <a:off x="4958280" y="2103120"/>
            <a:ext cx="2554200" cy="1458720"/>
          </a:xfrm>
          <a:prstGeom prst="rect">
            <a:avLst/>
          </a:prstGeom>
          <a:ln>
            <a:noFill/>
          </a:ln>
        </p:spPr>
      </p:pic>
      <p:pic>
        <p:nvPicPr>
          <p:cNvPr id="172" name="Picture 3" descr=""/>
          <p:cNvPicPr/>
          <p:nvPr/>
        </p:nvPicPr>
        <p:blipFill>
          <a:blip r:embed="rId2"/>
          <a:stretch/>
        </p:blipFill>
        <p:spPr>
          <a:xfrm>
            <a:off x="2657160" y="3786480"/>
            <a:ext cx="2554200" cy="1699200"/>
          </a:xfrm>
          <a:prstGeom prst="rect">
            <a:avLst/>
          </a:prstGeom>
          <a:ln>
            <a:noFill/>
          </a:ln>
        </p:spPr>
      </p:pic>
      <p:pic>
        <p:nvPicPr>
          <p:cNvPr id="173" name="Picture 4" descr=""/>
          <p:cNvPicPr/>
          <p:nvPr/>
        </p:nvPicPr>
        <p:blipFill>
          <a:blip r:embed="rId3"/>
          <a:stretch/>
        </p:blipFill>
        <p:spPr>
          <a:xfrm>
            <a:off x="809280" y="2130480"/>
            <a:ext cx="2316240" cy="1653840"/>
          </a:xfrm>
          <a:prstGeom prst="rect">
            <a:avLst/>
          </a:prstGeom>
          <a:ln>
            <a:noFill/>
          </a:ln>
        </p:spPr>
      </p:pic>
      <p:pic>
        <p:nvPicPr>
          <p:cNvPr id="174" name="Picture 176" descr=""/>
          <p:cNvPicPr/>
          <p:nvPr/>
        </p:nvPicPr>
        <p:blipFill>
          <a:blip r:embed="rId4"/>
          <a:stretch/>
        </p:blipFill>
        <p:spPr>
          <a:xfrm>
            <a:off x="8138520" y="91440"/>
            <a:ext cx="1842120" cy="1462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" dur="indefinite" restart="never" nodeType="tmRoot">
          <p:childTnLst>
            <p:seq>
              <p:cTn id="6" dur="indefinite" nodeType="mainSeq">
                <p:childTnLst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nodeType="clickEffect" fill="hold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1" dur="5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" dur="5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nodeType="afterEffect" fill="hold" presetClass="entr" presetID="2" presetSubtype="8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6" dur="75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7" dur="75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250"/>
                            </p:stCondLst>
                            <p:childTnLst>
                              <p:par>
                                <p:cTn id="19" nodeType="afterEffect" fill="hold" presetClass="entr" presetID="2" presetSubtype="8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1" dur="75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2" dur="75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CustomShape 1"/>
          <p:cNvSpPr/>
          <p:nvPr/>
        </p:nvSpPr>
        <p:spPr>
          <a:xfrm>
            <a:off x="274320" y="1113120"/>
            <a:ext cx="7954920" cy="318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57200" indent="-4550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Cyberbullying has been manifesting our youth for quite sometime, due to them being involved in one form of social media communication or another.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800" spc="-1" strike="noStrike">
              <a:latin typeface="Arial"/>
            </a:endParaRPr>
          </a:p>
          <a:p>
            <a:pPr marL="457200" indent="-4550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Sarcasm which the use of irony to mock or </a:t>
            </a:r>
            <a:endParaRPr b="0" lang="en-US" sz="2800" spc="-1" strike="noStrike">
              <a:latin typeface="Arial"/>
            </a:endParaRPr>
          </a:p>
          <a:p>
            <a:pPr marL="457200" indent="-4550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convey contempt.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800" spc="-1" strike="noStrike">
              <a:latin typeface="Arial"/>
            </a:endParaRPr>
          </a:p>
          <a:p>
            <a:pPr marL="457200" indent="-4550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More than 1 in 3 young people have experienced</a:t>
            </a:r>
            <a:endParaRPr b="0" lang="en-US" sz="2800" spc="-1" strike="noStrike">
              <a:latin typeface="Arial"/>
            </a:endParaRPr>
          </a:p>
          <a:p>
            <a:pPr marL="457200" indent="-4550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cyber threats online.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800" spc="-1" strike="noStrike">
              <a:latin typeface="Arial"/>
            </a:endParaRPr>
          </a:p>
          <a:p>
            <a:pPr marL="457200" indent="-4550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Over 25 percent of adolescents and teens have been </a:t>
            </a:r>
            <a:endParaRPr b="0" lang="en-US" sz="2800" spc="-1" strike="noStrike">
              <a:latin typeface="Arial"/>
            </a:endParaRPr>
          </a:p>
          <a:p>
            <a:pPr marL="457200" indent="-4550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bullied repeatedly through their cell phones or the Internet</a:t>
            </a: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.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latin typeface="Arial"/>
            </a:endParaRPr>
          </a:p>
        </p:txBody>
      </p:sp>
      <p:pic>
        <p:nvPicPr>
          <p:cNvPr id="176" name="Picture 3" descr=""/>
          <p:cNvPicPr/>
          <p:nvPr/>
        </p:nvPicPr>
        <p:blipFill>
          <a:blip r:embed="rId1"/>
          <a:stretch/>
        </p:blipFill>
        <p:spPr>
          <a:xfrm>
            <a:off x="7250040" y="1792080"/>
            <a:ext cx="2829960" cy="1590840"/>
          </a:xfrm>
          <a:prstGeom prst="rect">
            <a:avLst/>
          </a:prstGeom>
          <a:ln>
            <a:noFill/>
          </a:ln>
        </p:spPr>
      </p:pic>
      <p:pic>
        <p:nvPicPr>
          <p:cNvPr id="177" name="Picture 2" descr=""/>
          <p:cNvPicPr/>
          <p:nvPr/>
        </p:nvPicPr>
        <p:blipFill>
          <a:blip r:embed="rId2"/>
          <a:stretch/>
        </p:blipFill>
        <p:spPr>
          <a:xfrm>
            <a:off x="7372440" y="3383280"/>
            <a:ext cx="2707560" cy="2287080"/>
          </a:xfrm>
          <a:prstGeom prst="rect">
            <a:avLst/>
          </a:prstGeom>
          <a:ln>
            <a:noFill/>
          </a:ln>
        </p:spPr>
      </p:pic>
      <p:sp>
        <p:nvSpPr>
          <p:cNvPr id="178" name="CustomShape 2"/>
          <p:cNvSpPr/>
          <p:nvPr/>
        </p:nvSpPr>
        <p:spPr>
          <a:xfrm>
            <a:off x="439560" y="0"/>
            <a:ext cx="9069480" cy="944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0" lang="en-US" sz="4400" spc="-1" strike="noStrike">
                <a:solidFill>
                  <a:srgbClr val="ed1c24"/>
                </a:solidFill>
                <a:latin typeface="Arial"/>
                <a:ea typeface="DejaVu Sans"/>
              </a:rPr>
              <a:t>Introduction Cont.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79" name="CustomShape 3"/>
          <p:cNvSpPr/>
          <p:nvPr/>
        </p:nvSpPr>
        <p:spPr>
          <a:xfrm>
            <a:off x="731520" y="5154840"/>
            <a:ext cx="5835600" cy="515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National Crime Prevention Council, “Cyberbullying”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i-SAFE Inc., “Cyber Bullying: Statistics and Tips”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Richard Webster, Harford County Examiner, “From cyber bullying to sexting: What on your kids’ cell?”</a:t>
            </a:r>
            <a:endParaRPr b="0" lang="en-US" sz="1000" spc="-1" strike="noStrike">
              <a:latin typeface="Arial"/>
            </a:endParaRPr>
          </a:p>
        </p:txBody>
      </p:sp>
    </p:spTree>
  </p:cSld>
  <p:timing>
    <p:tnLst>
      <p:par>
        <p:cTn id="23" dur="indefinite" restart="never" nodeType="tmRoot">
          <p:childTnLst>
            <p:seq>
              <p:cTn id="2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CustomShape 1"/>
          <p:cNvSpPr/>
          <p:nvPr/>
        </p:nvSpPr>
        <p:spPr>
          <a:xfrm>
            <a:off x="-274320" y="274320"/>
            <a:ext cx="9877320" cy="4561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1" name="CustomShape 2"/>
          <p:cNvSpPr/>
          <p:nvPr/>
        </p:nvSpPr>
        <p:spPr>
          <a:xfrm>
            <a:off x="457200" y="816120"/>
            <a:ext cx="9509040" cy="371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Experts and Machines Against Bullies:  A Hybrid Approach 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to Detect Cyberbullies 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82" name="CustomShape 3"/>
          <p:cNvSpPr/>
          <p:nvPr/>
        </p:nvSpPr>
        <p:spPr>
          <a:xfrm>
            <a:off x="458280" y="1737360"/>
            <a:ext cx="2375640" cy="371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808080"/>
                </a:solidFill>
                <a:latin typeface="Arial"/>
                <a:ea typeface="DejaVu Sans"/>
              </a:rPr>
              <a:t>Main Problem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83" name="CustomShape 4"/>
          <p:cNvSpPr/>
          <p:nvPr/>
        </p:nvSpPr>
        <p:spPr>
          <a:xfrm>
            <a:off x="458280" y="3017520"/>
            <a:ext cx="2375640" cy="371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666666"/>
                </a:solidFill>
                <a:latin typeface="Arial"/>
                <a:ea typeface="DejaVu Sans"/>
              </a:rPr>
              <a:t>Contribution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84" name="CustomShape 5"/>
          <p:cNvSpPr/>
          <p:nvPr/>
        </p:nvSpPr>
        <p:spPr>
          <a:xfrm>
            <a:off x="548640" y="4389120"/>
            <a:ext cx="2375640" cy="371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333333"/>
                </a:solidFill>
                <a:latin typeface="Arial"/>
                <a:ea typeface="DejaVu Sans"/>
              </a:rPr>
              <a:t>Precision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85" name="CustomShape 6"/>
          <p:cNvSpPr/>
          <p:nvPr/>
        </p:nvSpPr>
        <p:spPr>
          <a:xfrm>
            <a:off x="640800" y="3531960"/>
            <a:ext cx="9234000" cy="85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They used three machine learning methods: a Naive Bayes classiﬁer, a classiﬁer based on decision trees and Support Vector Machines (SVM) with a linear kernel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86" name="CustomShape 7"/>
          <p:cNvSpPr/>
          <p:nvPr/>
        </p:nvSpPr>
        <p:spPr>
          <a:xfrm>
            <a:off x="641160" y="4836240"/>
            <a:ext cx="8227800" cy="85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The discrimination capacity of the MCES was 0.72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87" name="CustomShape 8"/>
          <p:cNvSpPr/>
          <p:nvPr/>
        </p:nvSpPr>
        <p:spPr>
          <a:xfrm>
            <a:off x="548640" y="2251080"/>
            <a:ext cx="9505800" cy="857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They focused on the detection of bully users in online social networks and the efficiency of both expert systems and machine learning models for identifying the potential bully users. 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88" name="CustomShape 9"/>
          <p:cNvSpPr/>
          <p:nvPr/>
        </p:nvSpPr>
        <p:spPr>
          <a:xfrm>
            <a:off x="640080" y="-122040"/>
            <a:ext cx="9069480" cy="944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ed1c24"/>
                </a:solidFill>
                <a:latin typeface="Arial"/>
                <a:ea typeface="DejaVu Sans"/>
              </a:rPr>
              <a:t>Related Work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189" name="Picture 191" descr=""/>
          <p:cNvPicPr/>
          <p:nvPr/>
        </p:nvPicPr>
        <p:blipFill>
          <a:blip r:embed="rId1"/>
          <a:stretch/>
        </p:blipFill>
        <p:spPr>
          <a:xfrm>
            <a:off x="8138520" y="91440"/>
            <a:ext cx="1842120" cy="1462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5" dur="indefinite" restart="never" nodeType="tmRoot">
          <p:childTnLst>
            <p:seq>
              <p:cTn id="2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CustomShape 1"/>
          <p:cNvSpPr/>
          <p:nvPr/>
        </p:nvSpPr>
        <p:spPr>
          <a:xfrm>
            <a:off x="529560" y="0"/>
            <a:ext cx="9069840" cy="944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ed1c24"/>
                </a:solidFill>
                <a:latin typeface="Arial"/>
                <a:ea typeface="DejaVu Sans"/>
              </a:rPr>
              <a:t>Related Work Cont.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191" name="CustomShape 2"/>
          <p:cNvSpPr/>
          <p:nvPr/>
        </p:nvSpPr>
        <p:spPr>
          <a:xfrm>
            <a:off x="113760" y="1021680"/>
            <a:ext cx="9877680" cy="456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2" name="CustomShape 3"/>
          <p:cNvSpPr/>
          <p:nvPr/>
        </p:nvSpPr>
        <p:spPr>
          <a:xfrm>
            <a:off x="457200" y="731520"/>
            <a:ext cx="9509400" cy="372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Machine Learning Approach for Detection of Cyber-Aggressive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Comments by Peers on Social Media Network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93" name="CustomShape 4"/>
          <p:cNvSpPr/>
          <p:nvPr/>
        </p:nvSpPr>
        <p:spPr>
          <a:xfrm>
            <a:off x="366840" y="1554480"/>
            <a:ext cx="2376000" cy="372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808080"/>
                </a:solidFill>
                <a:latin typeface="Arial"/>
                <a:ea typeface="DejaVu Sans"/>
              </a:rPr>
              <a:t>Main Problem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94" name="CustomShape 5"/>
          <p:cNvSpPr/>
          <p:nvPr/>
        </p:nvSpPr>
        <p:spPr>
          <a:xfrm>
            <a:off x="366840" y="2743200"/>
            <a:ext cx="2376000" cy="372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666666"/>
                </a:solidFill>
                <a:latin typeface="Arial"/>
                <a:ea typeface="DejaVu Sans"/>
              </a:rPr>
              <a:t>Contribution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95" name="CustomShape 6"/>
          <p:cNvSpPr/>
          <p:nvPr/>
        </p:nvSpPr>
        <p:spPr>
          <a:xfrm>
            <a:off x="457200" y="4297680"/>
            <a:ext cx="2467440" cy="372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333333"/>
                </a:solidFill>
                <a:latin typeface="Arial"/>
                <a:ea typeface="DejaVu Sans"/>
              </a:rPr>
              <a:t>Precision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96" name="CustomShape 7"/>
          <p:cNvSpPr/>
          <p:nvPr/>
        </p:nvSpPr>
        <p:spPr>
          <a:xfrm>
            <a:off x="731520" y="1977480"/>
            <a:ext cx="8228160" cy="85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They are trying to binary classify comments as bullying or non-bullying.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97" name="CustomShape 8"/>
          <p:cNvSpPr/>
          <p:nvPr/>
        </p:nvSpPr>
        <p:spPr>
          <a:xfrm>
            <a:off x="731520" y="3200400"/>
            <a:ext cx="9143640" cy="85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Pre-Processing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: Normalization like: removing unwanted strings and correcting words.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Features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: N-gram , TF-IDF , occurrence of pronouns , Skip-gram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Classifiers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: Support Vector Machine (SVM) , Logistic Regression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98" name="CustomShape 9"/>
          <p:cNvSpPr/>
          <p:nvPr/>
        </p:nvSpPr>
        <p:spPr>
          <a:xfrm>
            <a:off x="914400" y="4754880"/>
            <a:ext cx="8228160" cy="85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70.0% using SVM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64.0% using logistic regression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99" name="" descr=""/>
          <p:cNvPicPr/>
          <p:nvPr/>
        </p:nvPicPr>
        <p:blipFill>
          <a:blip r:embed="rId1"/>
          <a:stretch/>
        </p:blipFill>
        <p:spPr>
          <a:xfrm>
            <a:off x="8138520" y="91440"/>
            <a:ext cx="1842480" cy="1462680"/>
          </a:xfrm>
          <a:prstGeom prst="rect">
            <a:avLst/>
          </a:prstGeom>
          <a:ln>
            <a:noFill/>
          </a:ln>
        </p:spPr>
      </p:pic>
      <p:sp>
        <p:nvSpPr>
          <p:cNvPr id="200" name="CustomShape 10"/>
          <p:cNvSpPr/>
          <p:nvPr/>
        </p:nvSpPr>
        <p:spPr>
          <a:xfrm>
            <a:off x="6949440" y="5336280"/>
            <a:ext cx="5835960" cy="515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Vikas S Chavan and Shylaja S S</a:t>
            </a:r>
            <a:endParaRPr b="0" lang="en-US" sz="1100" spc="-1" strike="noStrike">
              <a:latin typeface="Arial"/>
            </a:endParaRPr>
          </a:p>
        </p:txBody>
      </p:sp>
    </p:spTree>
  </p:cSld>
  <p:timing>
    <p:tnLst>
      <p:par>
        <p:cTn id="27" dur="indefinite" restart="never" nodeType="tmRoot">
          <p:childTnLst>
            <p:seq>
              <p:cTn id="2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CustomShape 1"/>
          <p:cNvSpPr/>
          <p:nvPr/>
        </p:nvSpPr>
        <p:spPr>
          <a:xfrm>
            <a:off x="529560" y="0"/>
            <a:ext cx="9069840" cy="944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ed1c24"/>
                </a:solidFill>
                <a:latin typeface="Arial"/>
                <a:ea typeface="DejaVu Sans"/>
              </a:rPr>
              <a:t>Related Work Cont.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202" name="CustomShape 2"/>
          <p:cNvSpPr/>
          <p:nvPr/>
        </p:nvSpPr>
        <p:spPr>
          <a:xfrm>
            <a:off x="113760" y="1021680"/>
            <a:ext cx="9877680" cy="456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3" name="CustomShape 3"/>
          <p:cNvSpPr/>
          <p:nvPr/>
        </p:nvSpPr>
        <p:spPr>
          <a:xfrm>
            <a:off x="457200" y="907560"/>
            <a:ext cx="9509400" cy="372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A Pattern-Based Approach for Sarcasm Detection on Twitter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04" name="CustomShape 4"/>
          <p:cNvSpPr/>
          <p:nvPr/>
        </p:nvSpPr>
        <p:spPr>
          <a:xfrm>
            <a:off x="366840" y="1554480"/>
            <a:ext cx="2376000" cy="372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808080"/>
                </a:solidFill>
                <a:latin typeface="Arial"/>
                <a:ea typeface="DejaVu Sans"/>
              </a:rPr>
              <a:t>Main Problem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05" name="CustomShape 5"/>
          <p:cNvSpPr/>
          <p:nvPr/>
        </p:nvSpPr>
        <p:spPr>
          <a:xfrm>
            <a:off x="366840" y="2743200"/>
            <a:ext cx="2376000" cy="372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666666"/>
                </a:solidFill>
                <a:latin typeface="Arial"/>
                <a:ea typeface="DejaVu Sans"/>
              </a:rPr>
              <a:t>Contribution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06" name="CustomShape 6"/>
          <p:cNvSpPr/>
          <p:nvPr/>
        </p:nvSpPr>
        <p:spPr>
          <a:xfrm>
            <a:off x="458280" y="4199400"/>
            <a:ext cx="2467440" cy="372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333333"/>
                </a:solidFill>
                <a:latin typeface="Arial"/>
                <a:ea typeface="DejaVu Sans"/>
              </a:rPr>
              <a:t>Results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07" name="CustomShape 7"/>
          <p:cNvSpPr/>
          <p:nvPr/>
        </p:nvSpPr>
        <p:spPr>
          <a:xfrm>
            <a:off x="731520" y="1977480"/>
            <a:ext cx="8228160" cy="85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It’s hard for humans to detect sarcasm. Therefore, recognizing sarcastic statements can be very useful to improve automatic sentiment analysis of data.  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08" name="CustomShape 8"/>
          <p:cNvSpPr/>
          <p:nvPr/>
        </p:nvSpPr>
        <p:spPr>
          <a:xfrm>
            <a:off x="824040" y="3166200"/>
            <a:ext cx="8959680" cy="85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-They proposed efficient way to detect  sarcastic tweets to improve sentiment analysis.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-They used NLP like: tokenisation, lemmatization, etc.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-They used SVM for classification.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09" name="CustomShape 9"/>
          <p:cNvSpPr/>
          <p:nvPr/>
        </p:nvSpPr>
        <p:spPr>
          <a:xfrm>
            <a:off x="1005840" y="4726440"/>
            <a:ext cx="8228160" cy="85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Accuracy 83.1%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Precision 91.1%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10" name="" descr=""/>
          <p:cNvPicPr/>
          <p:nvPr/>
        </p:nvPicPr>
        <p:blipFill>
          <a:blip r:embed="rId1"/>
          <a:stretch/>
        </p:blipFill>
        <p:spPr>
          <a:xfrm>
            <a:off x="8138520" y="91440"/>
            <a:ext cx="1842480" cy="1462680"/>
          </a:xfrm>
          <a:prstGeom prst="rect">
            <a:avLst/>
          </a:prstGeom>
          <a:ln>
            <a:noFill/>
          </a:ln>
        </p:spPr>
      </p:pic>
      <p:sp>
        <p:nvSpPr>
          <p:cNvPr id="211" name="CustomShape 10"/>
          <p:cNvSpPr/>
          <p:nvPr/>
        </p:nvSpPr>
        <p:spPr>
          <a:xfrm>
            <a:off x="6416640" y="5245200"/>
            <a:ext cx="5835960" cy="515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MONDHER BOUAZIZI AND TOMOAKI OTSUKI</a:t>
            </a:r>
            <a:endParaRPr b="0" lang="en-US" sz="1000" spc="-1" strike="noStrike">
              <a:latin typeface="Arial"/>
            </a:endParaRPr>
          </a:p>
        </p:txBody>
      </p:sp>
    </p:spTree>
  </p:cSld>
  <p:timing>
    <p:tnLst>
      <p:par>
        <p:cTn id="29" dur="indefinite" restart="never" nodeType="tmRoot">
          <p:childTnLst>
            <p:seq>
              <p:cTn id="3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CustomShape 1"/>
          <p:cNvSpPr/>
          <p:nvPr/>
        </p:nvSpPr>
        <p:spPr>
          <a:xfrm>
            <a:off x="503640" y="225720"/>
            <a:ext cx="9069480" cy="944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ed1c24"/>
                </a:solidFill>
                <a:latin typeface="Arial"/>
                <a:ea typeface="DejaVu Sans"/>
              </a:rPr>
              <a:t>Problem Statement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13" name="CustomShape 2"/>
          <p:cNvSpPr/>
          <p:nvPr/>
        </p:nvSpPr>
        <p:spPr>
          <a:xfrm>
            <a:off x="91080" y="1828440"/>
            <a:ext cx="9964800" cy="3381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4" name="CustomShape 3"/>
          <p:cNvSpPr/>
          <p:nvPr/>
        </p:nvSpPr>
        <p:spPr>
          <a:xfrm>
            <a:off x="822960" y="1630080"/>
            <a:ext cx="8594280" cy="3672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16000" indent="-214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Data in the internet nowadays are too huge to be monitored manually by humans to detect cyberbullying.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In previous cyberbullying detection frameworks there has been a problem in detecting false positive cyberbullyings cases.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So we aim to Enhance the accuracy of cyberbullying detection using natural language processing and contextual analysis.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In cyberbullying detection frameworks they cant detect sarcasm so we aim to detect sarcasm along with cyberbullying.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  <p:pic>
        <p:nvPicPr>
          <p:cNvPr id="215" name="Picture 215" descr=""/>
          <p:cNvPicPr/>
          <p:nvPr/>
        </p:nvPicPr>
        <p:blipFill>
          <a:blip r:embed="rId1"/>
          <a:stretch/>
        </p:blipFill>
        <p:spPr>
          <a:xfrm>
            <a:off x="8138520" y="91440"/>
            <a:ext cx="1842120" cy="1462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1" dur="indefinite" restart="never" nodeType="tmRoot">
          <p:childTnLst>
            <p:seq>
              <p:cTn id="3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CustomShape 1"/>
          <p:cNvSpPr/>
          <p:nvPr/>
        </p:nvSpPr>
        <p:spPr>
          <a:xfrm>
            <a:off x="182880" y="182880"/>
            <a:ext cx="7314480" cy="1221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US" sz="2980" spc="-1" strike="noStrike" cap="all">
                <a:solidFill>
                  <a:srgbClr val="000000"/>
                </a:solidFill>
                <a:latin typeface="Tw Cen MT"/>
                <a:ea typeface="DejaVu Sans"/>
              </a:rPr>
              <a:t>Overview diagram</a:t>
            </a:r>
            <a:endParaRPr b="0" lang="en-US" sz="2980" spc="-1" strike="noStrike">
              <a:latin typeface="Arial"/>
            </a:endParaRPr>
          </a:p>
        </p:txBody>
      </p:sp>
      <p:pic>
        <p:nvPicPr>
          <p:cNvPr id="217" name="Picture 109" descr=""/>
          <p:cNvPicPr/>
          <p:nvPr/>
        </p:nvPicPr>
        <p:blipFill>
          <a:blip r:embed="rId1"/>
          <a:stretch/>
        </p:blipFill>
        <p:spPr>
          <a:xfrm>
            <a:off x="514440" y="1554480"/>
            <a:ext cx="8994600" cy="4068360"/>
          </a:xfrm>
          <a:prstGeom prst="rect">
            <a:avLst/>
          </a:prstGeom>
          <a:ln>
            <a:noFill/>
          </a:ln>
        </p:spPr>
      </p:pic>
      <p:pic>
        <p:nvPicPr>
          <p:cNvPr id="218" name="Picture 218" descr=""/>
          <p:cNvPicPr/>
          <p:nvPr/>
        </p:nvPicPr>
        <p:blipFill>
          <a:blip r:embed="rId2"/>
          <a:stretch/>
        </p:blipFill>
        <p:spPr>
          <a:xfrm>
            <a:off x="8138520" y="91440"/>
            <a:ext cx="1842120" cy="1462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3" dur="indefinite" restart="never" nodeType="tmRoot">
          <p:childTnLst>
            <p:seq>
              <p:cTn id="3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1149</TotalTime>
  <Application>LibreOffice/6.0.4.2$Windows_X86_64 LibreOffice_project/9b0d9b32d5dcda91d2f1a96dc04c645c450872bf</Application>
  <Words>559</Words>
  <Paragraphs>116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2018-09-17T19:52:58Z</dcterms:created>
  <dc:creator/>
  <dc:description/>
  <dc:language>en-US</dc:language>
  <cp:lastModifiedBy/>
  <dcterms:modified xsi:type="dcterms:W3CDTF">2018-10-01T23:22:04Z</dcterms:modified>
  <cp:revision>46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1</vt:i4>
  </property>
  <property fmtid="{D5CDD505-2E9C-101B-9397-08002B2CF9AE}" pid="8" name="PresentationFormat">
    <vt:lpwstr>Custom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16</vt:i4>
  </property>
</Properties>
</file>